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theme/theme2.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50" r:id="rId2"/>
    <p:sldId id="380" r:id="rId3"/>
    <p:sldId id="374" r:id="rId4"/>
    <p:sldId id="363" r:id="rId5"/>
    <p:sldId id="342" r:id="rId6"/>
    <p:sldId id="348" r:id="rId7"/>
    <p:sldId id="375" r:id="rId8"/>
    <p:sldId id="357" r:id="rId9"/>
    <p:sldId id="366" r:id="rId10"/>
    <p:sldId id="367" r:id="rId11"/>
    <p:sldId id="365" r:id="rId12"/>
    <p:sldId id="387" r:id="rId13"/>
    <p:sldId id="378" r:id="rId14"/>
    <p:sldId id="358" r:id="rId15"/>
    <p:sldId id="361" r:id="rId16"/>
    <p:sldId id="368" r:id="rId17"/>
    <p:sldId id="370" r:id="rId18"/>
    <p:sldId id="369" r:id="rId19"/>
    <p:sldId id="382" r:id="rId20"/>
    <p:sldId id="371" r:id="rId21"/>
    <p:sldId id="381" r:id="rId22"/>
    <p:sldId id="384" r:id="rId23"/>
    <p:sldId id="385" r:id="rId24"/>
    <p:sldId id="386" r:id="rId25"/>
    <p:sldId id="379" r:id="rId26"/>
    <p:sldId id="34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xmlns:mv="urn:schemas-microsoft-com:mac:vml" xmlns:mc="http://schemas.openxmlformats.org/markup-compatibility/2006">
        <p15:guide id="2" pos="288" userDrawn="1">
          <p15:clr>
            <a:srgbClr val="A4A3A4"/>
          </p15:clr>
        </p15:guide>
        <p15:guide id="3" pos="5472" userDrawn="1">
          <p15:clr>
            <a:srgbClr val="A4A3A4"/>
          </p15:clr>
        </p15:guide>
        <p15:guide id="4" orient="horz" pos="4032" userDrawn="1">
          <p15:clr>
            <a:srgbClr val="A4A3A4"/>
          </p15:clr>
        </p15:guide>
        <p15:guide id="6" orient="horz" pos="288" userDrawn="1">
          <p15:clr>
            <a:srgbClr val="A4A3A4"/>
          </p15:clr>
        </p15:guide>
        <p15:guide id="7" orient="horz" pos="720" userDrawn="1">
          <p15:clr>
            <a:srgbClr val="A4A3A4"/>
          </p15:clr>
        </p15:guide>
        <p15:guide id="8" pos="2880" userDrawn="1">
          <p15:clr>
            <a:srgbClr val="A4A3A4"/>
          </p15:clr>
        </p15:guide>
        <p15:guide id="9" orient="horz" pos="1008" userDrawn="1">
          <p15:clr>
            <a:srgbClr val="A4A3A4"/>
          </p15:clr>
        </p15:guide>
        <p15:guide id="10" orient="horz" pos="3744" userDrawn="1">
          <p15:clr>
            <a:srgbClr val="A4A3A4"/>
          </p15:clr>
        </p15:guide>
        <p15:guide id="11" pos="576" userDrawn="1">
          <p15:clr>
            <a:srgbClr val="A4A3A4"/>
          </p15:clr>
        </p15:guide>
        <p15:guide id="12" pos="5184" userDrawn="1">
          <p15:clr>
            <a:srgbClr val="A4A3A4"/>
          </p15:clr>
        </p15:guide>
        <p15:guide id="13" orient="horz" pos="864" userDrawn="1">
          <p15:clr>
            <a:srgbClr val="A4A3A4"/>
          </p15:clr>
        </p15:guide>
        <p15:guide id="14" orient="horz" pos="1872" userDrawn="1">
          <p15:clr>
            <a:srgbClr val="A4A3A4"/>
          </p15:clr>
        </p15:guide>
        <p15:guide id="15" orient="horz" pos="20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oe Elizabeth" initials="" lastIdx="1" clrIdx="0"/>
  <p:cmAuthor id="1" name="Celine Kuklowsky"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7C5"/>
    <a:srgbClr val="2982BF"/>
    <a:srgbClr val="2E87C1"/>
    <a:srgbClr val="63131F"/>
    <a:srgbClr val="2E5582"/>
    <a:srgbClr val="447CBF"/>
    <a:srgbClr val="244952"/>
    <a:srgbClr val="1C6A82"/>
    <a:srgbClr val="204B7E"/>
    <a:srgbClr val="B3E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63" autoAdjust="0"/>
    <p:restoredTop sz="85030" autoAdjust="0"/>
  </p:normalViewPr>
  <p:slideViewPr>
    <p:cSldViewPr>
      <p:cViewPr varScale="1">
        <p:scale>
          <a:sx n="100" d="100"/>
          <a:sy n="100" d="100"/>
        </p:scale>
        <p:origin x="-1392" y="-112"/>
      </p:cViewPr>
      <p:guideLst>
        <p:guide orient="horz" pos="3360"/>
        <p:guide orient="horz" pos="2640"/>
        <p:guide orient="horz" pos="672"/>
        <p:guide orient="horz" pos="1296"/>
        <p:guide orient="horz" pos="2736"/>
        <p:guide orient="horz" pos="1248"/>
        <p:guide orient="horz" pos="1872"/>
        <p:guide orient="horz" pos="1920"/>
        <p:guide pos="1056"/>
        <p:guide pos="5472"/>
        <p:guide pos="2880"/>
        <p:guide pos="288"/>
        <p:guide pos="518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21" Type="http://schemas.openxmlformats.org/officeDocument/2006/relationships/slide" Target="slides/slide20.xml"/><Relationship Id="rId34" Type="http://schemas.openxmlformats.org/officeDocument/2006/relationships/tableStyles" Target="tableStyles.xml"/><Relationship Id="rId25" Type="http://schemas.openxmlformats.org/officeDocument/2006/relationships/slide" Target="slides/slide24.xml"/><Relationship Id="rId7" Type="http://schemas.openxmlformats.org/officeDocument/2006/relationships/slide" Target="slides/slide6.xml"/><Relationship Id="rId33"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0" Type="http://schemas.openxmlformats.org/officeDocument/2006/relationships/slide" Target="slides/slide19.xml"/><Relationship Id="rId29" Type="http://schemas.openxmlformats.org/officeDocument/2006/relationships/printerSettings" Target="printerSettings/printerSettings1.bin"/><Relationship Id="rId2" Type="http://schemas.openxmlformats.org/officeDocument/2006/relationships/slide" Target="slides/slide1.xml"/><Relationship Id="rId16" Type="http://schemas.openxmlformats.org/officeDocument/2006/relationships/slide" Target="slides/slide15.xml"/><Relationship Id="rId24" Type="http://schemas.openxmlformats.org/officeDocument/2006/relationships/slide" Target="slides/slide23.xml"/><Relationship Id="rId1" Type="http://schemas.openxmlformats.org/officeDocument/2006/relationships/slideMaster" Target="slideMasters/slideMaster1.xml"/><Relationship Id="rId32" Type="http://schemas.openxmlformats.org/officeDocument/2006/relationships/viewProps" Target="viewProps.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customXml" Target="../customXml/item3.xml"/><Relationship Id="rId23" Type="http://schemas.openxmlformats.org/officeDocument/2006/relationships/slide" Target="slides/slide22.xml"/><Relationship Id="rId2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36" Type="http://schemas.openxmlformats.org/officeDocument/2006/relationships/customXml" Target="../customXml/item2.xml"/><Relationship Id="rId3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commentAuthors" Target="commentAuthors.xml"/><Relationship Id="rId9" Type="http://schemas.openxmlformats.org/officeDocument/2006/relationships/slide" Target="slides/slide8.xml"/><Relationship Id="rId14" Type="http://schemas.openxmlformats.org/officeDocument/2006/relationships/slide" Target="slides/slide13.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Helvetica"/>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Helvetica"/>
              </a:defRPr>
            </a:lvl1pPr>
          </a:lstStyle>
          <a:p>
            <a:fld id="{D6FD9AC9-41B0-4F91-8803-FA1406C6FFE5}" type="datetimeFigureOut">
              <a:rPr lang="en-US" smtClean="0"/>
              <a:pPr/>
              <a:t>7/23/14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Helvetica"/>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Helvetica"/>
              </a:defRPr>
            </a:lvl1pPr>
          </a:lstStyle>
          <a:p>
            <a:fld id="{387C31B6-5DA6-4D7D-9147-AB4A3A9BF891}" type="slidenum">
              <a:rPr lang="en-US" smtClean="0"/>
              <a:pPr/>
              <a:t>‹#›</a:t>
            </a:fld>
            <a:endParaRPr lang="en-US" dirty="0"/>
          </a:p>
        </p:txBody>
      </p:sp>
    </p:spTree>
    <p:extLst>
      <p:ext uri="{BB962C8B-B14F-4D97-AF65-F5344CB8AC3E}">
        <p14:creationId xmlns:p14="http://schemas.microsoft.com/office/powerpoint/2010/main" val="1819774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Helvetica"/>
        <a:ea typeface="+mn-ea"/>
        <a:cs typeface="+mn-cs"/>
      </a:defRPr>
    </a:lvl1pPr>
    <a:lvl2pPr marL="457200" algn="l" defTabSz="914400" rtl="0" eaLnBrk="1" latinLnBrk="0" hangingPunct="1">
      <a:defRPr sz="1200" kern="1200">
        <a:solidFill>
          <a:schemeClr val="tx1"/>
        </a:solidFill>
        <a:latin typeface="Helvetica"/>
        <a:ea typeface="+mn-ea"/>
        <a:cs typeface="+mn-cs"/>
      </a:defRPr>
    </a:lvl2pPr>
    <a:lvl3pPr marL="914400" algn="l" defTabSz="914400" rtl="0" eaLnBrk="1" latinLnBrk="0" hangingPunct="1">
      <a:defRPr sz="1200" kern="1200">
        <a:solidFill>
          <a:schemeClr val="tx1"/>
        </a:solidFill>
        <a:latin typeface="Helvetica"/>
        <a:ea typeface="+mn-ea"/>
        <a:cs typeface="+mn-cs"/>
      </a:defRPr>
    </a:lvl3pPr>
    <a:lvl4pPr marL="1371600" algn="l" defTabSz="914400" rtl="0" eaLnBrk="1" latinLnBrk="0" hangingPunct="1">
      <a:defRPr sz="1200" kern="1200">
        <a:solidFill>
          <a:schemeClr val="tx1"/>
        </a:solidFill>
        <a:latin typeface="Helvetica"/>
        <a:ea typeface="+mn-ea"/>
        <a:cs typeface="+mn-cs"/>
      </a:defRPr>
    </a:lvl4pPr>
    <a:lvl5pPr marL="1828800" algn="l" defTabSz="914400" rtl="0" eaLnBrk="1" latinLnBrk="0" hangingPunct="1">
      <a:defRPr sz="1200" kern="1200">
        <a:solidFill>
          <a:schemeClr val="tx1"/>
        </a:solidFill>
        <a:latin typeface="Helvetica"/>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baseline="0" dirty="0" smtClean="0"/>
              <a:t>KRISTEN</a:t>
            </a:r>
          </a:p>
        </p:txBody>
      </p:sp>
      <p:sp>
        <p:nvSpPr>
          <p:cNvPr id="4" name="Slide Number Placeholder 3"/>
          <p:cNvSpPr>
            <a:spLocks noGrp="1"/>
          </p:cNvSpPr>
          <p:nvPr>
            <p:ph type="sldNum" sz="quarter" idx="10"/>
          </p:nvPr>
        </p:nvSpPr>
        <p:spPr/>
        <p:txBody>
          <a:bodyPr/>
          <a:lstStyle/>
          <a:p>
            <a:fld id="{387C31B6-5DA6-4D7D-9147-AB4A3A9BF891}" type="slidenum">
              <a:rPr lang="en-US" smtClean="0"/>
              <a:pPr/>
              <a:t>1</a:t>
            </a:fld>
            <a:endParaRPr lang="en-US" dirty="0"/>
          </a:p>
        </p:txBody>
      </p:sp>
    </p:spTree>
    <p:extLst>
      <p:ext uri="{BB962C8B-B14F-4D97-AF65-F5344CB8AC3E}">
        <p14:creationId xmlns:p14="http://schemas.microsoft.com/office/powerpoint/2010/main" val="2797147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
                <a:schemeClr val="accent2"/>
              </a:buClr>
              <a:buSzTx/>
              <a:buFontTx/>
              <a:buNone/>
              <a:tabLst/>
              <a:defRPr/>
            </a:pPr>
            <a:r>
              <a:rPr lang="en-US" sz="2000" b="1" dirty="0" smtClean="0">
                <a:latin typeface="Verdana" panose="020B0604030504040204" pitchFamily="34" charset="0"/>
                <a:ea typeface="Verdana" panose="020B0604030504040204" pitchFamily="34" charset="0"/>
                <a:cs typeface="Verdana" panose="020B0604030504040204" pitchFamily="34" charset="0"/>
              </a:rPr>
              <a:t>KRISTEN</a:t>
            </a:r>
          </a:p>
          <a:p>
            <a:pPr>
              <a:lnSpc>
                <a:spcPct val="100000"/>
              </a:lnSpc>
              <a:buClr>
                <a:schemeClr val="accent2"/>
              </a:buClr>
            </a:pPr>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a:lnSpc>
                <a:spcPct val="100000"/>
              </a:lnSpc>
              <a:buClr>
                <a:schemeClr val="accent2"/>
              </a:buClr>
            </a:pPr>
            <a:r>
              <a:rPr lang="en-US" sz="1200" dirty="0" smtClean="0">
                <a:latin typeface="Verdana" panose="020B0604030504040204" pitchFamily="34" charset="0"/>
                <a:ea typeface="Verdana" panose="020B0604030504040204" pitchFamily="34" charset="0"/>
                <a:cs typeface="Verdana" panose="020B0604030504040204" pitchFamily="34" charset="0"/>
              </a:rPr>
              <a:t>SFR households across all income and water use groups respond more to increases in Tier 1 rates than in Tier 2 rates</a:t>
            </a:r>
            <a:endParaRPr lang="en-US" sz="8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387C31B6-5DA6-4D7D-9147-AB4A3A9BF891}" type="slidenum">
              <a:rPr lang="en-US" smtClean="0"/>
              <a:pPr/>
              <a:t>10</a:t>
            </a:fld>
            <a:endParaRPr lang="en-US"/>
          </a:p>
        </p:txBody>
      </p:sp>
    </p:spTree>
    <p:extLst>
      <p:ext uri="{BB962C8B-B14F-4D97-AF65-F5344CB8AC3E}">
        <p14:creationId xmlns:p14="http://schemas.microsoft.com/office/powerpoint/2010/main" val="3270293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Verdana" panose="020B0604030504040204" pitchFamily="34" charset="0"/>
                <a:ea typeface="Verdana" panose="020B0604030504040204" pitchFamily="34" charset="0"/>
                <a:cs typeface="Verdana" panose="020B0604030504040204" pitchFamily="34" charset="0"/>
              </a:rPr>
              <a:t>KRISTEN</a:t>
            </a:r>
          </a:p>
          <a:p>
            <a:endParaRPr lang="en-US" dirty="0" smtClean="0"/>
          </a:p>
          <a:p>
            <a:r>
              <a:rPr lang="en-US" dirty="0" smtClean="0"/>
              <a:t>Two tier system may need to be revised as a result to target higher</a:t>
            </a:r>
            <a:r>
              <a:rPr lang="en-US" baseline="0" dirty="0" smtClean="0"/>
              <a:t> users</a:t>
            </a:r>
            <a:endParaRPr lang="en-US" dirty="0"/>
          </a:p>
        </p:txBody>
      </p:sp>
      <p:sp>
        <p:nvSpPr>
          <p:cNvPr id="4" name="Slide Number Placeholder 3"/>
          <p:cNvSpPr>
            <a:spLocks noGrp="1"/>
          </p:cNvSpPr>
          <p:nvPr>
            <p:ph type="sldNum" sz="quarter" idx="10"/>
          </p:nvPr>
        </p:nvSpPr>
        <p:spPr/>
        <p:txBody>
          <a:bodyPr/>
          <a:lstStyle/>
          <a:p>
            <a:fld id="{387C31B6-5DA6-4D7D-9147-AB4A3A9BF891}" type="slidenum">
              <a:rPr lang="en-US" smtClean="0"/>
              <a:pPr/>
              <a:t>11</a:t>
            </a:fld>
            <a:endParaRPr lang="en-US"/>
          </a:p>
        </p:txBody>
      </p:sp>
    </p:spTree>
    <p:extLst>
      <p:ext uri="{BB962C8B-B14F-4D97-AF65-F5344CB8AC3E}">
        <p14:creationId xmlns:p14="http://schemas.microsoft.com/office/powerpoint/2010/main" val="3270293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252">
              <a:defRPr/>
            </a:pPr>
            <a:r>
              <a:rPr lang="en-US" b="1" baseline="0" dirty="0" smtClean="0"/>
              <a:t>CELINE </a:t>
            </a:r>
          </a:p>
          <a:p>
            <a:pPr defTabSz="897252">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anose="020B0604030504040204" pitchFamily="34" charset="0"/>
                <a:ea typeface="Verdana" panose="020B0604030504040204" pitchFamily="34" charset="0"/>
                <a:cs typeface="Verdana" panose="020B0604030504040204" pitchFamily="34" charset="0"/>
              </a:rPr>
              <a:t>Outdoor vegetation is another important driver in SFR water use.</a:t>
            </a:r>
            <a:r>
              <a:rPr lang="en-US" sz="1200" baseline="0" dirty="0" smtClean="0">
                <a:latin typeface="Verdana" panose="020B0604030504040204" pitchFamily="34" charset="0"/>
                <a:ea typeface="Verdana" panose="020B0604030504040204" pitchFamily="34" charset="0"/>
                <a:cs typeface="Verdana" panose="020B0604030504040204" pitchFamily="34" charset="0"/>
              </a:rPr>
              <a:t> Greenness primarily driven by outdoor water use (precipitation only accounts for a small percentage of variations in greenness)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Green index: existence (or not) of outdoor landscape (follow up/read discuss “greenness”)</a:t>
            </a:r>
          </a:p>
          <a:p>
            <a:endParaRPr lang="en-US" baseline="0" dirty="0" smtClean="0"/>
          </a:p>
          <a:p>
            <a:pPr defTabSz="897252">
              <a:defRPr/>
            </a:pPr>
            <a:endParaRPr lang="en-US" baseline="0" dirty="0" smtClean="0"/>
          </a:p>
          <a:p>
            <a:pPr>
              <a:lnSpc>
                <a:spcPct val="100000"/>
              </a:lnSpc>
              <a:buClr>
                <a:schemeClr val="accent2"/>
              </a:buClr>
            </a:pPr>
            <a:r>
              <a:rPr lang="en-US" sz="2400" b="1" dirty="0" smtClean="0">
                <a:latin typeface="Verdana" panose="020B0604030504040204" pitchFamily="34" charset="0"/>
                <a:ea typeface="Verdana" panose="020B0604030504040204" pitchFamily="34" charset="0"/>
                <a:cs typeface="Verdana" panose="020B0604030504040204" pitchFamily="34" charset="0"/>
              </a:rPr>
              <a:t>Income </a:t>
            </a:r>
            <a:r>
              <a:rPr lang="en-US" sz="2400" dirty="0" smtClean="0">
                <a:latin typeface="Verdana" panose="020B0604030504040204" pitchFamily="34" charset="0"/>
                <a:ea typeface="Verdana" panose="020B0604030504040204" pitchFamily="34" charset="0"/>
                <a:cs typeface="Verdana" panose="020B0604030504040204" pitchFamily="34" charset="0"/>
              </a:rPr>
              <a:t>is strongly correlated with outdoor irrigation volumes and landscape greenness</a:t>
            </a:r>
          </a:p>
          <a:p>
            <a:pPr marL="0" marR="0" indent="0" algn="l" defTabSz="914400" rtl="0" eaLnBrk="1" fontAlgn="auto" latinLnBrk="0" hangingPunct="1">
              <a:lnSpc>
                <a:spcPct val="100000"/>
              </a:lnSpc>
              <a:spcBef>
                <a:spcPts val="0"/>
              </a:spcBef>
              <a:spcAft>
                <a:spcPts val="0"/>
              </a:spcAft>
              <a:buClr>
                <a:schemeClr val="accent2"/>
              </a:buClr>
              <a:buSzTx/>
              <a:buFontTx/>
              <a:buNone/>
              <a:tabLst/>
              <a:defRPr/>
            </a:pPr>
            <a:r>
              <a:rPr lang="en-US" sz="2400" dirty="0" smtClean="0">
                <a:latin typeface="Verdana" panose="020B0604030504040204" pitchFamily="34" charset="0"/>
                <a:ea typeface="Verdana" panose="020B0604030504040204" pitchFamily="34" charset="0"/>
                <a:cs typeface="Verdana" panose="020B0604030504040204" pitchFamily="34" charset="0"/>
              </a:rPr>
              <a:t>Green index is Spatially clustered patterns with outdoor irrigation and greenness can also be explained by climate zones, types of trees and grass cover</a:t>
            </a:r>
          </a:p>
          <a:p>
            <a:pPr>
              <a:lnSpc>
                <a:spcPct val="100000"/>
              </a:lnSpc>
              <a:buClr>
                <a:schemeClr val="accent2"/>
              </a:buClr>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a:lnSpc>
                <a:spcPct val="100000"/>
              </a:lnSpc>
              <a:buClr>
                <a:schemeClr val="accent2"/>
              </a:buClr>
            </a:pPr>
            <a:r>
              <a:rPr lang="en-US" sz="2400" dirty="0" smtClean="0">
                <a:latin typeface="Verdana" panose="020B0604030504040204" pitchFamily="34" charset="0"/>
                <a:ea typeface="Verdana" panose="020B0604030504040204" pitchFamily="34" charset="0"/>
                <a:cs typeface="Verdana" panose="020B0604030504040204" pitchFamily="34" charset="0"/>
              </a:rPr>
              <a:t>Outdoor irrigation greater in warmer parts</a:t>
            </a:r>
          </a:p>
          <a:p>
            <a:pPr>
              <a:lnSpc>
                <a:spcPct val="100000"/>
              </a:lnSpc>
              <a:buClr>
                <a:schemeClr val="accent2"/>
              </a:buClr>
            </a:pPr>
            <a:r>
              <a:rPr lang="en-US" sz="2400" dirty="0" smtClean="0">
                <a:latin typeface="Verdana" panose="020B0604030504040204" pitchFamily="34" charset="0"/>
                <a:ea typeface="Verdana" panose="020B0604030504040204" pitchFamily="34" charset="0"/>
                <a:cs typeface="Verdana" panose="020B0604030504040204" pitchFamily="34" charset="0"/>
              </a:rPr>
              <a:t>Outdoor irrigation lower in denser parts </a:t>
            </a:r>
          </a:p>
        </p:txBody>
      </p:sp>
      <p:sp>
        <p:nvSpPr>
          <p:cNvPr id="4" name="Slide Number Placeholder 3"/>
          <p:cNvSpPr>
            <a:spLocks noGrp="1"/>
          </p:cNvSpPr>
          <p:nvPr>
            <p:ph type="sldNum" sz="quarter" idx="10"/>
          </p:nvPr>
        </p:nvSpPr>
        <p:spPr/>
        <p:txBody>
          <a:bodyPr/>
          <a:lstStyle/>
          <a:p>
            <a:fld id="{387C31B6-5DA6-4D7D-9147-AB4A3A9BF891}" type="slidenum">
              <a:rPr lang="en-US" smtClean="0"/>
              <a:pPr/>
              <a:t>12</a:t>
            </a:fld>
            <a:endParaRPr lang="en-US"/>
          </a:p>
        </p:txBody>
      </p:sp>
    </p:spTree>
    <p:extLst>
      <p:ext uri="{BB962C8B-B14F-4D97-AF65-F5344CB8AC3E}">
        <p14:creationId xmlns:p14="http://schemas.microsoft.com/office/powerpoint/2010/main" val="3270293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anose="020B0604030504040204" pitchFamily="34" charset="0"/>
                <a:ea typeface="Verdana" panose="020B0604030504040204" pitchFamily="34" charset="0"/>
                <a:cs typeface="Verdana" panose="020B0604030504040204" pitchFamily="34" charset="0"/>
              </a:rPr>
              <a:t>CELINE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anose="020B0604030504040204" pitchFamily="34" charset="0"/>
                <a:ea typeface="Verdana" panose="020B0604030504040204" pitchFamily="34" charset="0"/>
                <a:cs typeface="Verdana" panose="020B0604030504040204" pitchFamily="34" charset="0"/>
              </a:rPr>
              <a:t>Outdoor vegetation is another important driver in SFR water use.</a:t>
            </a:r>
            <a:r>
              <a:rPr lang="en-US" sz="1200" baseline="0" dirty="0" smtClean="0">
                <a:latin typeface="Verdana" panose="020B0604030504040204" pitchFamily="34" charset="0"/>
                <a:ea typeface="Verdana" panose="020B0604030504040204" pitchFamily="34" charset="0"/>
                <a:cs typeface="Verdana" panose="020B0604030504040204" pitchFamily="34" charset="0"/>
              </a:rPr>
              <a:t> Greenness primarily driven by outdoor water use (precipitation only accounts for a small percentage of variations in greenness)</a:t>
            </a:r>
            <a:endParaRPr lang="en-US" dirty="0" smtClean="0"/>
          </a:p>
          <a:p>
            <a:endParaRPr lang="en-US" dirty="0" smtClean="0"/>
          </a:p>
          <a:p>
            <a:r>
              <a:rPr lang="en-US" dirty="0" smtClean="0"/>
              <a:t>We don’t have dual meters, </a:t>
            </a:r>
          </a:p>
          <a:p>
            <a:endParaRPr lang="en-US" dirty="0" smtClean="0"/>
          </a:p>
          <a:p>
            <a:r>
              <a:rPr lang="en-US" dirty="0" smtClean="0"/>
              <a:t>Model</a:t>
            </a:r>
            <a:r>
              <a:rPr lang="en-US" baseline="0" dirty="0" smtClean="0"/>
              <a:t> for the 54% estimate comes from applying NDVI values to the census tract</a:t>
            </a:r>
          </a:p>
          <a:p>
            <a:endParaRPr lang="en-US" baseline="0" dirty="0" smtClean="0"/>
          </a:p>
          <a:p>
            <a:r>
              <a:rPr lang="en-US" baseline="0" dirty="0" smtClean="0"/>
              <a:t>DROUGHT connection </a:t>
            </a:r>
          </a:p>
          <a:p>
            <a:endParaRPr lang="en-US" baseline="0" dirty="0" smtClean="0"/>
          </a:p>
        </p:txBody>
      </p:sp>
      <p:sp>
        <p:nvSpPr>
          <p:cNvPr id="4" name="Slide Number Placeholder 3"/>
          <p:cNvSpPr>
            <a:spLocks noGrp="1"/>
          </p:cNvSpPr>
          <p:nvPr>
            <p:ph type="sldNum" sz="quarter" idx="10"/>
          </p:nvPr>
        </p:nvSpPr>
        <p:spPr/>
        <p:txBody>
          <a:bodyPr/>
          <a:lstStyle/>
          <a:p>
            <a:fld id="{387C31B6-5DA6-4D7D-9147-AB4A3A9BF891}" type="slidenum">
              <a:rPr lang="en-US" smtClean="0"/>
              <a:pPr/>
              <a:t>13</a:t>
            </a:fld>
            <a:endParaRPr lang="en-US"/>
          </a:p>
        </p:txBody>
      </p:sp>
    </p:spTree>
    <p:extLst>
      <p:ext uri="{BB962C8B-B14F-4D97-AF65-F5344CB8AC3E}">
        <p14:creationId xmlns:p14="http://schemas.microsoft.com/office/powerpoint/2010/main" val="3270293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a:rPr>
              <a:t>KRISTEN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Wingdings"/>
            </a:endParaRPr>
          </a:p>
        </p:txBody>
      </p:sp>
      <p:sp>
        <p:nvSpPr>
          <p:cNvPr id="4" name="Slide Number Placeholder 3"/>
          <p:cNvSpPr>
            <a:spLocks noGrp="1"/>
          </p:cNvSpPr>
          <p:nvPr>
            <p:ph type="sldNum" sz="quarter" idx="10"/>
          </p:nvPr>
        </p:nvSpPr>
        <p:spPr/>
        <p:txBody>
          <a:bodyPr/>
          <a:lstStyle/>
          <a:p>
            <a:fld id="{387C31B6-5DA6-4D7D-9147-AB4A3A9BF891}" type="slidenum">
              <a:rPr lang="en-US" smtClean="0"/>
              <a:pPr/>
              <a:t>14</a:t>
            </a:fld>
            <a:endParaRPr lang="en-US"/>
          </a:p>
        </p:txBody>
      </p:sp>
    </p:spTree>
    <p:extLst>
      <p:ext uri="{BB962C8B-B14F-4D97-AF65-F5344CB8AC3E}">
        <p14:creationId xmlns:p14="http://schemas.microsoft.com/office/powerpoint/2010/main" val="3270293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Helvetica"/>
                <a:ea typeface="+mn-ea"/>
                <a:cs typeface="+mn-cs"/>
              </a:rPr>
              <a:t>KRISTEN</a:t>
            </a:r>
          </a:p>
          <a:p>
            <a:r>
              <a:rPr lang="en-US" sz="1200" b="0" i="0" u="none" strike="noStrike" kern="1200" baseline="0" dirty="0" smtClean="0">
                <a:solidFill>
                  <a:schemeClr val="tx1"/>
                </a:solidFill>
                <a:latin typeface="Helvetica"/>
                <a:ea typeface="+mn-ea"/>
                <a:cs typeface="+mn-cs"/>
              </a:rPr>
              <a:t>We studied the impact of these various programs on Single-Family Residential water use, both on indoor and outdoor use, to evaluate the effectiveness of these measures and assess the change in consumption by temperature zone, income range and lot size category at the same regional spatial scale. </a:t>
            </a:r>
            <a:endParaRPr lang="en-US" dirty="0"/>
          </a:p>
        </p:txBody>
      </p:sp>
      <p:sp>
        <p:nvSpPr>
          <p:cNvPr id="4" name="Slide Number Placeholder 3"/>
          <p:cNvSpPr>
            <a:spLocks noGrp="1"/>
          </p:cNvSpPr>
          <p:nvPr>
            <p:ph type="sldNum" sz="quarter" idx="10"/>
          </p:nvPr>
        </p:nvSpPr>
        <p:spPr/>
        <p:txBody>
          <a:bodyPr/>
          <a:lstStyle/>
          <a:p>
            <a:fld id="{387C31B6-5DA6-4D7D-9147-AB4A3A9BF891}" type="slidenum">
              <a:rPr lang="en-US" smtClean="0"/>
              <a:pPr/>
              <a:t>15</a:t>
            </a:fld>
            <a:endParaRPr lang="en-US"/>
          </a:p>
        </p:txBody>
      </p:sp>
    </p:spTree>
    <p:extLst>
      <p:ext uri="{BB962C8B-B14F-4D97-AF65-F5344CB8AC3E}">
        <p14:creationId xmlns:p14="http://schemas.microsoft.com/office/powerpoint/2010/main" val="3270293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KRISTEN</a:t>
            </a:r>
          </a:p>
          <a:p>
            <a:endParaRPr lang="en-US" dirty="0" smtClean="0"/>
          </a:p>
          <a:p>
            <a:r>
              <a:rPr lang="en-US" dirty="0" smtClean="0"/>
              <a:t>M</a:t>
            </a:r>
            <a:r>
              <a:rPr lang="en-US" sz="1200" b="1" i="0" u="none" strike="noStrike" kern="1200" baseline="0" dirty="0" smtClean="0">
                <a:solidFill>
                  <a:schemeClr val="tx1"/>
                </a:solidFill>
                <a:latin typeface="Helvetica"/>
                <a:ea typeface="+mn-ea"/>
                <a:cs typeface="+mn-cs"/>
              </a:rPr>
              <a:t>andatory restrictions are more effective at reducing water consumption for SFR households than voluntary measures</a:t>
            </a:r>
            <a:r>
              <a:rPr lang="en-US" sz="1200" b="0" i="0" u="none" strike="noStrike" kern="1200" baseline="0" dirty="0" smtClean="0">
                <a:solidFill>
                  <a:schemeClr val="tx1"/>
                </a:solidFill>
                <a:latin typeface="Helvetica"/>
                <a:ea typeface="+mn-ea"/>
                <a:cs typeface="+mn-cs"/>
              </a:rPr>
              <a:t>. </a:t>
            </a:r>
          </a:p>
          <a:p>
            <a:endParaRPr lang="en-US" sz="1200" b="0" i="0" u="none" strike="noStrike" kern="1200" baseline="0" dirty="0" smtClean="0">
              <a:solidFill>
                <a:schemeClr val="tx1"/>
              </a:solidFill>
              <a:latin typeface="Helvetica"/>
              <a:ea typeface="+mn-ea"/>
              <a:cs typeface="+mn-cs"/>
            </a:endParaRPr>
          </a:p>
          <a:p>
            <a:r>
              <a:rPr lang="en-US" sz="1200" b="1" i="0" u="none" strike="noStrike" kern="1200" baseline="0" dirty="0" smtClean="0">
                <a:solidFill>
                  <a:schemeClr val="tx1"/>
                </a:solidFill>
                <a:latin typeface="Helvetica"/>
                <a:ea typeface="+mn-ea"/>
                <a:cs typeface="+mn-cs"/>
              </a:rPr>
              <a:t>the greatest impact of measures resulted from the combination of mandatory watering restrictions and the price increase</a:t>
            </a:r>
            <a:r>
              <a:rPr lang="en-US" sz="1200" b="0" i="0" u="none" strike="noStrike" kern="1200" baseline="0" dirty="0" smtClean="0">
                <a:solidFill>
                  <a:schemeClr val="tx1"/>
                </a:solidFill>
                <a:latin typeface="Helvetica"/>
                <a:ea typeface="+mn-ea"/>
                <a:cs typeface="+mn-cs"/>
              </a:rPr>
              <a:t>. This led to </a:t>
            </a:r>
            <a:r>
              <a:rPr lang="en-US" sz="1200" b="1" i="0" u="none" strike="noStrike" kern="1200" baseline="0" dirty="0" smtClean="0">
                <a:solidFill>
                  <a:schemeClr val="tx1"/>
                </a:solidFill>
                <a:latin typeface="Helvetica"/>
                <a:ea typeface="+mn-ea"/>
                <a:cs typeface="+mn-cs"/>
              </a:rPr>
              <a:t>the highest water reduction of 23% in July/August 2009</a:t>
            </a:r>
            <a:r>
              <a:rPr lang="en-US" sz="1200" b="0" i="0" u="none" strike="noStrike" kern="1200" baseline="0" dirty="0" smtClean="0">
                <a:solidFill>
                  <a:schemeClr val="tx1"/>
                </a:solidFill>
                <a:latin typeface="Helvetica"/>
                <a:ea typeface="+mn-ea"/>
                <a:cs typeface="+mn-cs"/>
              </a:rPr>
              <a:t>. This suggests the potential for long-term and durable reductions, particularly in outdoor use, should these measures be sustained over time. </a:t>
            </a:r>
          </a:p>
          <a:p>
            <a:endParaRPr lang="en-US" sz="1200" b="0" i="0" u="none" strike="noStrike" kern="1200" baseline="0" dirty="0" smtClean="0">
              <a:solidFill>
                <a:schemeClr val="tx1"/>
              </a:solidFill>
              <a:latin typeface="Helvetica"/>
              <a:ea typeface="+mn-ea"/>
              <a:cs typeface="+mn-cs"/>
            </a:endParaRPr>
          </a:p>
          <a:p>
            <a:endParaRPr lang="en-US" sz="1200" b="0" i="0" u="none" strike="noStrike" kern="1200" baseline="0" dirty="0" smtClean="0">
              <a:solidFill>
                <a:schemeClr val="tx1"/>
              </a:solidFill>
              <a:latin typeface="Helvetica"/>
              <a:ea typeface="+mn-ea"/>
              <a:cs typeface="+mn-cs"/>
            </a:endParaRPr>
          </a:p>
        </p:txBody>
      </p:sp>
      <p:sp>
        <p:nvSpPr>
          <p:cNvPr id="4" name="Slide Number Placeholder 3"/>
          <p:cNvSpPr>
            <a:spLocks noGrp="1"/>
          </p:cNvSpPr>
          <p:nvPr>
            <p:ph type="sldNum" sz="quarter" idx="10"/>
          </p:nvPr>
        </p:nvSpPr>
        <p:spPr/>
        <p:txBody>
          <a:bodyPr/>
          <a:lstStyle/>
          <a:p>
            <a:fld id="{387C31B6-5DA6-4D7D-9147-AB4A3A9BF891}" type="slidenum">
              <a:rPr lang="en-US" smtClean="0"/>
              <a:pPr/>
              <a:t>16</a:t>
            </a:fld>
            <a:endParaRPr lang="en-US"/>
          </a:p>
        </p:txBody>
      </p:sp>
    </p:spTree>
    <p:extLst>
      <p:ext uri="{BB962C8B-B14F-4D97-AF65-F5344CB8AC3E}">
        <p14:creationId xmlns:p14="http://schemas.microsoft.com/office/powerpoint/2010/main" val="3270293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Helvetica"/>
                <a:ea typeface="+mn-ea"/>
                <a:cs typeface="+mn-cs"/>
              </a:rPr>
              <a:t>KRISTEN</a:t>
            </a:r>
          </a:p>
          <a:p>
            <a:endParaRPr lang="en-US" sz="1200" b="0" i="0" u="none" strike="noStrike" kern="1200" baseline="0" dirty="0" smtClean="0">
              <a:solidFill>
                <a:schemeClr val="tx1"/>
              </a:solidFill>
              <a:latin typeface="Helvetica"/>
              <a:ea typeface="+mn-ea"/>
              <a:cs typeface="+mn-cs"/>
            </a:endParaRPr>
          </a:p>
          <a:p>
            <a:r>
              <a:rPr lang="en-US" sz="1200" b="0" i="0" u="none" strike="noStrike" kern="1200" baseline="0" dirty="0" smtClean="0">
                <a:solidFill>
                  <a:schemeClr val="tx1"/>
                </a:solidFill>
                <a:latin typeface="Helvetica"/>
                <a:ea typeface="+mn-ea"/>
                <a:cs typeface="+mn-cs"/>
              </a:rPr>
              <a:t>35% reduction relative to 2001-2007 period</a:t>
            </a:r>
          </a:p>
          <a:p>
            <a:endParaRPr lang="en-US" sz="1200" b="0" i="0" u="none" strike="noStrike" kern="1200" baseline="0" dirty="0" smtClean="0">
              <a:solidFill>
                <a:schemeClr val="tx1"/>
              </a:solidFill>
              <a:latin typeface="Helvetica"/>
              <a:ea typeface="+mn-ea"/>
              <a:cs typeface="+mn-cs"/>
            </a:endParaRPr>
          </a:p>
          <a:p>
            <a:r>
              <a:rPr lang="en-US" sz="1200" b="0" i="0" u="none" strike="noStrike" kern="1200" baseline="0" dirty="0" smtClean="0">
                <a:solidFill>
                  <a:schemeClr val="tx1"/>
                </a:solidFill>
                <a:latin typeface="Helvetica"/>
                <a:ea typeface="+mn-ea"/>
                <a:cs typeface="+mn-cs"/>
              </a:rPr>
              <a:t>Considering landscaping irrigation use represents on average 54% of total Single-Family water use, this represents a dramatic reduction in use, and demonstrates the effectiveness of mandatory water restrictions—which includes the 2-day/week irrigation limit, the water rate increase and decrease in water allotment—in reducing landscape irrigation. </a:t>
            </a:r>
          </a:p>
          <a:p>
            <a:endParaRPr lang="en-US" sz="1200" b="0" i="0" u="none" strike="noStrike" kern="1200" baseline="0" dirty="0" smtClean="0">
              <a:solidFill>
                <a:schemeClr val="tx1"/>
              </a:solidFill>
              <a:latin typeface="Helvetica"/>
              <a:ea typeface="+mn-ea"/>
              <a:cs typeface="+mn-cs"/>
            </a:endParaRPr>
          </a:p>
          <a:p>
            <a:r>
              <a:rPr lang="en-US" sz="1200" b="0" i="0" u="none" strike="noStrike" kern="1200" baseline="0" dirty="0" smtClean="0">
                <a:solidFill>
                  <a:schemeClr val="tx1"/>
                </a:solidFill>
                <a:latin typeface="Helvetica"/>
                <a:ea typeface="+mn-ea"/>
                <a:cs typeface="+mn-cs"/>
              </a:rPr>
              <a:t>despite these restrictions, </a:t>
            </a:r>
            <a:r>
              <a:rPr lang="en-US" sz="1200" b="1" i="0" u="none" strike="noStrike" kern="1200" baseline="0" dirty="0" smtClean="0">
                <a:solidFill>
                  <a:schemeClr val="tx1"/>
                </a:solidFill>
                <a:latin typeface="Helvetica"/>
                <a:ea typeface="+mn-ea"/>
                <a:cs typeface="+mn-cs"/>
              </a:rPr>
              <a:t>Los Angeles generally maintained the same level of greenness, with EVI values remaining stable</a:t>
            </a:r>
            <a:r>
              <a:rPr lang="en-US" sz="1200" b="0" i="0" u="none" strike="noStrike" kern="1200" baseline="0" dirty="0" smtClean="0">
                <a:solidFill>
                  <a:schemeClr val="tx1"/>
                </a:solidFill>
                <a:latin typeface="Helvetica"/>
                <a:ea typeface="+mn-ea"/>
                <a:cs typeface="+mn-cs"/>
              </a:rPr>
              <a:t>. This suggests that </a:t>
            </a:r>
            <a:r>
              <a:rPr lang="en-US" sz="1200" b="1" i="0" u="none" strike="noStrike" kern="1200" baseline="0" dirty="0" smtClean="0">
                <a:solidFill>
                  <a:schemeClr val="tx1"/>
                </a:solidFill>
                <a:latin typeface="Helvetica"/>
                <a:ea typeface="+mn-ea"/>
                <a:cs typeface="+mn-cs"/>
              </a:rPr>
              <a:t>vegetation may be over-watered and that there is still room for outdoor water conservation</a:t>
            </a:r>
            <a:r>
              <a:rPr lang="en-US" sz="1200" b="0" i="0" u="none" strike="noStrike" kern="1200" baseline="0" dirty="0" smtClean="0">
                <a:solidFill>
                  <a:schemeClr val="tx1"/>
                </a:solidFill>
                <a:latin typeface="Helvetica"/>
                <a:ea typeface="+mn-ea"/>
                <a:cs typeface="+mn-cs"/>
              </a:rPr>
              <a:t>. </a:t>
            </a:r>
            <a:endParaRPr lang="en-US" dirty="0"/>
          </a:p>
        </p:txBody>
      </p:sp>
      <p:sp>
        <p:nvSpPr>
          <p:cNvPr id="4" name="Slide Number Placeholder 3"/>
          <p:cNvSpPr>
            <a:spLocks noGrp="1"/>
          </p:cNvSpPr>
          <p:nvPr>
            <p:ph type="sldNum" sz="quarter" idx="10"/>
          </p:nvPr>
        </p:nvSpPr>
        <p:spPr/>
        <p:txBody>
          <a:bodyPr/>
          <a:lstStyle/>
          <a:p>
            <a:fld id="{387C31B6-5DA6-4D7D-9147-AB4A3A9BF891}" type="slidenum">
              <a:rPr lang="en-US" smtClean="0"/>
              <a:pPr/>
              <a:t>17</a:t>
            </a:fld>
            <a:endParaRPr lang="en-US"/>
          </a:p>
        </p:txBody>
      </p:sp>
    </p:spTree>
    <p:extLst>
      <p:ext uri="{BB962C8B-B14F-4D97-AF65-F5344CB8AC3E}">
        <p14:creationId xmlns:p14="http://schemas.microsoft.com/office/powerpoint/2010/main" val="3270293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KRISTEN</a:t>
            </a:r>
          </a:p>
          <a:p>
            <a:endParaRPr lang="en-US" dirty="0" smtClean="0"/>
          </a:p>
          <a:p>
            <a:r>
              <a:rPr lang="en-US" dirty="0" smtClean="0"/>
              <a:t>Lower income groups responded more to the voluntary and mandatory reduction policies of 2007</a:t>
            </a:r>
            <a:r>
              <a:rPr lang="en-US" baseline="0" dirty="0" smtClean="0"/>
              <a:t> and 2008 compared to higher income groups (from 12% to -4% </a:t>
            </a:r>
            <a:r>
              <a:rPr lang="en-US" baseline="0" dirty="0" err="1" smtClean="0"/>
              <a:t>respetively</a:t>
            </a:r>
            <a:r>
              <a:rPr lang="en-US" baseline="0" dirty="0" smtClean="0"/>
              <a:t>)</a:t>
            </a:r>
          </a:p>
          <a:p>
            <a:endParaRPr lang="en-US" baseline="0" dirty="0" smtClean="0"/>
          </a:p>
          <a:p>
            <a:r>
              <a:rPr lang="en-US" sz="1200" b="0" i="0" u="none" strike="noStrike" kern="1200" baseline="0" dirty="0" smtClean="0">
                <a:solidFill>
                  <a:schemeClr val="tx1"/>
                </a:solidFill>
                <a:latin typeface="Helvetica"/>
                <a:ea typeface="+mn-ea"/>
                <a:cs typeface="+mn-cs"/>
              </a:rPr>
              <a:t>These are particularly noteworthy findings as higher income users and warmer parts of the city tend, overall, to have higher water use levels, as demonstrated in the previous section. This points to a potential margin for reducing consumption particularly at the higher income and higher use levels.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87C31B6-5DA6-4D7D-9147-AB4A3A9BF891}" type="slidenum">
              <a:rPr lang="en-US" smtClean="0"/>
              <a:pPr/>
              <a:t>18</a:t>
            </a:fld>
            <a:endParaRPr lang="en-US"/>
          </a:p>
        </p:txBody>
      </p:sp>
    </p:spTree>
    <p:extLst>
      <p:ext uri="{BB962C8B-B14F-4D97-AF65-F5344CB8AC3E}">
        <p14:creationId xmlns:p14="http://schemas.microsoft.com/office/powerpoint/2010/main" val="3270293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Helvetica"/>
                <a:ea typeface="+mn-ea"/>
                <a:cs typeface="+mn-cs"/>
              </a:rPr>
              <a:t>CELINE</a:t>
            </a:r>
          </a:p>
        </p:txBody>
      </p:sp>
      <p:sp>
        <p:nvSpPr>
          <p:cNvPr id="4" name="Slide Number Placeholder 3"/>
          <p:cNvSpPr>
            <a:spLocks noGrp="1"/>
          </p:cNvSpPr>
          <p:nvPr>
            <p:ph type="sldNum" sz="quarter" idx="10"/>
          </p:nvPr>
        </p:nvSpPr>
        <p:spPr/>
        <p:txBody>
          <a:bodyPr/>
          <a:lstStyle/>
          <a:p>
            <a:fld id="{387C31B6-5DA6-4D7D-9147-AB4A3A9BF891}" type="slidenum">
              <a:rPr lang="en-US" smtClean="0"/>
              <a:pPr/>
              <a:t>19</a:t>
            </a:fld>
            <a:endParaRPr lang="en-US"/>
          </a:p>
        </p:txBody>
      </p:sp>
    </p:spTree>
    <p:extLst>
      <p:ext uri="{BB962C8B-B14F-4D97-AF65-F5344CB8AC3E}">
        <p14:creationId xmlns:p14="http://schemas.microsoft.com/office/powerpoint/2010/main" val="3270293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KRISTEN</a:t>
            </a:r>
            <a:endParaRPr lang="en-US" b="1" dirty="0"/>
          </a:p>
        </p:txBody>
      </p:sp>
      <p:sp>
        <p:nvSpPr>
          <p:cNvPr id="4" name="Slide Number Placeholder 3"/>
          <p:cNvSpPr>
            <a:spLocks noGrp="1"/>
          </p:cNvSpPr>
          <p:nvPr>
            <p:ph type="sldNum" sz="quarter" idx="10"/>
          </p:nvPr>
        </p:nvSpPr>
        <p:spPr/>
        <p:txBody>
          <a:bodyPr/>
          <a:lstStyle/>
          <a:p>
            <a:fld id="{387C31B6-5DA6-4D7D-9147-AB4A3A9BF891}" type="slidenum">
              <a:rPr lang="en-US" smtClean="0"/>
              <a:pPr/>
              <a:t>2</a:t>
            </a:fld>
            <a:endParaRPr lang="en-US" dirty="0"/>
          </a:p>
        </p:txBody>
      </p:sp>
    </p:spTree>
    <p:extLst>
      <p:ext uri="{BB962C8B-B14F-4D97-AF65-F5344CB8AC3E}">
        <p14:creationId xmlns:p14="http://schemas.microsoft.com/office/powerpoint/2010/main" val="3270293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Helvetica"/>
                <a:ea typeface="+mn-ea"/>
                <a:cs typeface="+mn-cs"/>
              </a:rPr>
              <a:t>CELINE</a:t>
            </a:r>
          </a:p>
          <a:p>
            <a:r>
              <a:rPr lang="en-US" sz="1200" b="1" i="0" u="none" strike="noStrike" kern="1200" baseline="0" dirty="0" smtClean="0">
                <a:solidFill>
                  <a:schemeClr val="tx1"/>
                </a:solidFill>
                <a:latin typeface="Helvetica"/>
                <a:ea typeface="+mn-ea"/>
                <a:cs typeface="+mn-cs"/>
              </a:rPr>
              <a:t> </a:t>
            </a:r>
          </a:p>
          <a:p>
            <a:r>
              <a:rPr lang="en-US" sz="1200" b="1" i="0" u="none" strike="noStrike" kern="1200" baseline="0" dirty="0" smtClean="0">
                <a:solidFill>
                  <a:schemeClr val="tx1"/>
                </a:solidFill>
                <a:latin typeface="Helvetica"/>
                <a:ea typeface="+mn-ea"/>
                <a:cs typeface="+mn-cs"/>
              </a:rPr>
              <a:t>Revise the two-tiered water pricing system to increase conservation without harming </a:t>
            </a:r>
            <a:r>
              <a:rPr lang="en-US" sz="1200" b="1" i="0" u="none" strike="noStrike" kern="1200" baseline="0" dirty="0" err="1" smtClean="0">
                <a:solidFill>
                  <a:schemeClr val="tx1"/>
                </a:solidFill>
                <a:latin typeface="Helvetica"/>
                <a:ea typeface="+mn-ea"/>
                <a:cs typeface="+mn-cs"/>
              </a:rPr>
              <a:t>lowincome</a:t>
            </a:r>
            <a:r>
              <a:rPr lang="en-US" sz="1200" b="1" i="0" u="none" strike="noStrike" kern="1200" baseline="0" dirty="0" smtClean="0">
                <a:solidFill>
                  <a:schemeClr val="tx1"/>
                </a:solidFill>
                <a:latin typeface="Helvetica"/>
                <a:ea typeface="+mn-ea"/>
                <a:cs typeface="+mn-cs"/>
              </a:rPr>
              <a:t> consumers. Possible alternatives:</a:t>
            </a:r>
          </a:p>
          <a:p>
            <a:r>
              <a:rPr lang="en-US" sz="1200" b="0" i="0" u="none" strike="noStrike" kern="1200" baseline="0" dirty="0" smtClean="0">
                <a:solidFill>
                  <a:schemeClr val="tx1"/>
                </a:solidFill>
                <a:latin typeface="Helvetica"/>
                <a:ea typeface="+mn-ea"/>
                <a:cs typeface="+mn-cs"/>
              </a:rPr>
              <a:t>• An increasing block rate structure with more than two-tiers, in which the unit price for water rises as the volume of water consumption increases.</a:t>
            </a:r>
          </a:p>
          <a:p>
            <a:endParaRPr lang="en-US" sz="1200" b="0" i="0" u="none" strike="noStrike" kern="1200" baseline="0" dirty="0" smtClean="0">
              <a:solidFill>
                <a:schemeClr val="tx1"/>
              </a:solidFill>
              <a:latin typeface="Helvetica"/>
              <a:ea typeface="+mn-ea"/>
              <a:cs typeface="+mn-cs"/>
            </a:endParaRPr>
          </a:p>
          <a:p>
            <a:r>
              <a:rPr lang="en-US" sz="1200" b="0" i="0" u="none" strike="noStrike" kern="1200" baseline="0" dirty="0" smtClean="0">
                <a:solidFill>
                  <a:schemeClr val="tx1"/>
                </a:solidFill>
                <a:latin typeface="Helvetica"/>
                <a:ea typeface="+mn-ea"/>
                <a:cs typeface="+mn-cs"/>
              </a:rPr>
              <a:t>• Combine an increasing block rate structure with a seasonal rate structure, in which prices increase during summer months (to curb demand in high demand months).</a:t>
            </a:r>
          </a:p>
          <a:p>
            <a:endParaRPr lang="en-US" sz="1200" b="0" i="0" u="none" strike="noStrike" kern="1200" baseline="0" dirty="0" smtClean="0">
              <a:solidFill>
                <a:schemeClr val="tx1"/>
              </a:solidFill>
              <a:latin typeface="Helvetica"/>
              <a:ea typeface="+mn-ea"/>
              <a:cs typeface="+mn-cs"/>
            </a:endParaRPr>
          </a:p>
          <a:p>
            <a:r>
              <a:rPr lang="en-US" sz="1200" b="1" i="0" u="none" strike="noStrike" kern="1200" baseline="0" dirty="0" smtClean="0">
                <a:solidFill>
                  <a:schemeClr val="tx1"/>
                </a:solidFill>
                <a:latin typeface="Helvetica"/>
                <a:ea typeface="+mn-ea"/>
                <a:cs typeface="+mn-cs"/>
              </a:rPr>
              <a:t> Establish reasonable water budgets for households</a:t>
            </a:r>
          </a:p>
          <a:p>
            <a:r>
              <a:rPr lang="en-US" sz="1200" b="0" i="0" u="none" strike="noStrike" kern="1200" baseline="0" dirty="0" smtClean="0">
                <a:solidFill>
                  <a:schemeClr val="tx1"/>
                </a:solidFill>
                <a:latin typeface="Helvetica"/>
                <a:ea typeface="+mn-ea"/>
                <a:cs typeface="+mn-cs"/>
              </a:rPr>
              <a:t>• By establishing individualize water budgets based on location and household characteristics, those who consume above their allocated amount of water see an increase in their bill.</a:t>
            </a:r>
          </a:p>
          <a:p>
            <a:r>
              <a:rPr lang="en-US" sz="1200" b="0" i="0" u="none" strike="noStrike" kern="1200" baseline="0" dirty="0" smtClean="0">
                <a:solidFill>
                  <a:schemeClr val="tx1"/>
                </a:solidFill>
                <a:latin typeface="Helvetica"/>
                <a:ea typeface="+mn-ea"/>
                <a:cs typeface="+mn-cs"/>
              </a:rPr>
              <a:t>• Budgets can be applied separately for indoor and outdoor water use</a:t>
            </a:r>
          </a:p>
          <a:p>
            <a:r>
              <a:rPr lang="en-US" sz="1200" b="0" i="0" u="none" strike="noStrike" kern="1200" baseline="0" dirty="0" smtClean="0">
                <a:solidFill>
                  <a:schemeClr val="tx1"/>
                </a:solidFill>
                <a:latin typeface="Helvetica"/>
                <a:ea typeface="+mn-ea"/>
                <a:cs typeface="+mn-cs"/>
              </a:rPr>
              <a:t>• This kind of system takes into account the variations that exist across household water uses, and could greatly benefit lower use and lower income groups in Los Angeles.</a:t>
            </a:r>
          </a:p>
          <a:p>
            <a:endParaRPr lang="en-US" sz="1200" b="0" i="0" u="none" strike="noStrike" kern="1200" baseline="0" dirty="0" smtClean="0">
              <a:solidFill>
                <a:schemeClr val="tx1"/>
              </a:solidFill>
              <a:latin typeface="Helvetica"/>
              <a:ea typeface="+mn-ea"/>
              <a:cs typeface="+mn-cs"/>
            </a:endParaRPr>
          </a:p>
          <a:p>
            <a:r>
              <a:rPr lang="en-US" sz="1200" b="1" i="0" u="none" strike="noStrike" kern="1200" baseline="0" dirty="0" smtClean="0">
                <a:solidFill>
                  <a:schemeClr val="tx1"/>
                </a:solidFill>
                <a:latin typeface="Helvetica"/>
                <a:ea typeface="+mn-ea"/>
                <a:cs typeface="+mn-cs"/>
              </a:rPr>
              <a:t>Differentiate between indoor and outdoor water use</a:t>
            </a:r>
          </a:p>
          <a:p>
            <a:r>
              <a:rPr lang="en-US" sz="1200" b="0" i="0" u="none" strike="noStrike" kern="1200" baseline="0" dirty="0" smtClean="0">
                <a:solidFill>
                  <a:schemeClr val="tx1"/>
                </a:solidFill>
                <a:latin typeface="Helvetica"/>
                <a:ea typeface="+mn-ea"/>
                <a:cs typeface="+mn-cs"/>
              </a:rPr>
              <a:t>• The greatest water savings can be made in outdoor irrigation reduction, which represents the largest percent of single family residential water use</a:t>
            </a:r>
          </a:p>
          <a:p>
            <a:r>
              <a:rPr lang="en-US" sz="1200" b="0" i="0" u="none" strike="noStrike" kern="1200" baseline="0" dirty="0" smtClean="0">
                <a:solidFill>
                  <a:schemeClr val="tx1"/>
                </a:solidFill>
                <a:latin typeface="Helvetica"/>
                <a:ea typeface="+mn-ea"/>
                <a:cs typeface="+mn-cs"/>
              </a:rPr>
              <a:t>• Install dual-metering systems to bill outdoor use separately from indoor use and retrofit existing single-family residences</a:t>
            </a:r>
          </a:p>
          <a:p>
            <a:r>
              <a:rPr lang="en-US" sz="1200" b="0" i="0" u="none" strike="noStrike" kern="1200" baseline="0" dirty="0" smtClean="0">
                <a:solidFill>
                  <a:schemeClr val="tx1"/>
                </a:solidFill>
                <a:latin typeface="Helvetica"/>
                <a:ea typeface="+mn-ea"/>
                <a:cs typeface="+mn-cs"/>
              </a:rPr>
              <a:t> </a:t>
            </a:r>
          </a:p>
          <a:p>
            <a:r>
              <a:rPr lang="en-US" sz="1200" b="1" i="0" u="none" strike="noStrike" kern="1200" baseline="0" dirty="0" smtClean="0">
                <a:solidFill>
                  <a:schemeClr val="tx1"/>
                </a:solidFill>
                <a:latin typeface="Helvetica"/>
                <a:ea typeface="+mn-ea"/>
                <a:cs typeface="+mn-cs"/>
              </a:rPr>
              <a:t>Increase landscape options</a:t>
            </a:r>
          </a:p>
          <a:p>
            <a:r>
              <a:rPr lang="en-US" sz="1200" b="0" i="0" u="none" strike="noStrike" kern="1200" baseline="0" dirty="0" smtClean="0">
                <a:solidFill>
                  <a:schemeClr val="tx1"/>
                </a:solidFill>
                <a:latin typeface="Helvetica"/>
                <a:ea typeface="+mn-ea"/>
                <a:cs typeface="+mn-cs"/>
              </a:rPr>
              <a:t>• Provide incentives and education on more efficient landscaping and irrigation options</a:t>
            </a:r>
            <a:endParaRPr lang="en-US" dirty="0"/>
          </a:p>
        </p:txBody>
      </p:sp>
      <p:sp>
        <p:nvSpPr>
          <p:cNvPr id="4" name="Slide Number Placeholder 3"/>
          <p:cNvSpPr>
            <a:spLocks noGrp="1"/>
          </p:cNvSpPr>
          <p:nvPr>
            <p:ph type="sldNum" sz="quarter" idx="10"/>
          </p:nvPr>
        </p:nvSpPr>
        <p:spPr/>
        <p:txBody>
          <a:bodyPr/>
          <a:lstStyle/>
          <a:p>
            <a:fld id="{387C31B6-5DA6-4D7D-9147-AB4A3A9BF891}" type="slidenum">
              <a:rPr lang="en-US" smtClean="0"/>
              <a:pPr/>
              <a:t>20</a:t>
            </a:fld>
            <a:endParaRPr lang="en-US"/>
          </a:p>
        </p:txBody>
      </p:sp>
    </p:spTree>
    <p:extLst>
      <p:ext uri="{BB962C8B-B14F-4D97-AF65-F5344CB8AC3E}">
        <p14:creationId xmlns:p14="http://schemas.microsoft.com/office/powerpoint/2010/main" val="3270293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Helvetica"/>
                <a:ea typeface="+mn-ea"/>
                <a:cs typeface="+mn-cs"/>
              </a:rPr>
              <a:t>CELINE</a:t>
            </a:r>
          </a:p>
          <a:p>
            <a:r>
              <a:rPr lang="en-US" sz="1200" b="1" i="0" u="none" strike="noStrike" kern="1200" baseline="0" dirty="0" smtClean="0">
                <a:solidFill>
                  <a:schemeClr val="tx1"/>
                </a:solidFill>
                <a:latin typeface="Helvetica"/>
                <a:ea typeface="+mn-ea"/>
                <a:cs typeface="+mn-cs"/>
              </a:rPr>
              <a:t> </a:t>
            </a:r>
          </a:p>
          <a:p>
            <a:r>
              <a:rPr lang="en-US" sz="1200" b="1" i="0" u="none" strike="noStrike" kern="1200" baseline="0" dirty="0" smtClean="0">
                <a:solidFill>
                  <a:schemeClr val="tx1"/>
                </a:solidFill>
                <a:latin typeface="Helvetica"/>
                <a:ea typeface="+mn-ea"/>
                <a:cs typeface="+mn-cs"/>
              </a:rPr>
              <a:t>Establish reasonable water budgets for households</a:t>
            </a:r>
          </a:p>
          <a:p>
            <a:r>
              <a:rPr lang="en-US" sz="1200" b="0" i="0" u="none" strike="noStrike" kern="1200" baseline="0" dirty="0" smtClean="0">
                <a:solidFill>
                  <a:schemeClr val="tx1"/>
                </a:solidFill>
                <a:latin typeface="Helvetica"/>
                <a:ea typeface="+mn-ea"/>
                <a:cs typeface="+mn-cs"/>
              </a:rPr>
              <a:t>• By establishing individualize water budgets based on location and household characteristics, those who consume above their allocated amount of water see an increase in their bill.</a:t>
            </a:r>
          </a:p>
          <a:p>
            <a:r>
              <a:rPr lang="en-US" sz="1200" b="0" i="0" u="none" strike="noStrike" kern="1200" baseline="0" dirty="0" smtClean="0">
                <a:solidFill>
                  <a:schemeClr val="tx1"/>
                </a:solidFill>
                <a:latin typeface="Helvetica"/>
                <a:ea typeface="+mn-ea"/>
                <a:cs typeface="+mn-cs"/>
              </a:rPr>
              <a:t>• Budgets can be applied separately for indoor and outdoor water use</a:t>
            </a:r>
          </a:p>
          <a:p>
            <a:r>
              <a:rPr lang="en-US" sz="1200" b="0" i="0" u="none" strike="noStrike" kern="1200" baseline="0" dirty="0" smtClean="0">
                <a:solidFill>
                  <a:schemeClr val="tx1"/>
                </a:solidFill>
                <a:latin typeface="Helvetica"/>
                <a:ea typeface="+mn-ea"/>
                <a:cs typeface="+mn-cs"/>
              </a:rPr>
              <a:t>• This kind of system takes into account the variations that exist across household water uses, and could greatly benefit lower use and lower income groups in Los Angeles.</a:t>
            </a:r>
          </a:p>
        </p:txBody>
      </p:sp>
      <p:sp>
        <p:nvSpPr>
          <p:cNvPr id="4" name="Slide Number Placeholder 3"/>
          <p:cNvSpPr>
            <a:spLocks noGrp="1"/>
          </p:cNvSpPr>
          <p:nvPr>
            <p:ph type="sldNum" sz="quarter" idx="10"/>
          </p:nvPr>
        </p:nvSpPr>
        <p:spPr/>
        <p:txBody>
          <a:bodyPr/>
          <a:lstStyle/>
          <a:p>
            <a:fld id="{387C31B6-5DA6-4D7D-9147-AB4A3A9BF891}" type="slidenum">
              <a:rPr lang="en-US" smtClean="0"/>
              <a:pPr/>
              <a:t>21</a:t>
            </a:fld>
            <a:endParaRPr lang="en-US"/>
          </a:p>
        </p:txBody>
      </p:sp>
    </p:spTree>
    <p:extLst>
      <p:ext uri="{BB962C8B-B14F-4D97-AF65-F5344CB8AC3E}">
        <p14:creationId xmlns:p14="http://schemas.microsoft.com/office/powerpoint/2010/main" val="3270293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Helvetica"/>
                <a:ea typeface="+mn-ea"/>
                <a:cs typeface="+mn-cs"/>
              </a:rPr>
              <a:t>Differentiate between indoor and outdoor water use</a:t>
            </a:r>
          </a:p>
          <a:p>
            <a:r>
              <a:rPr lang="en-US" sz="1200" b="0" i="0" u="none" strike="noStrike" kern="1200" baseline="0" dirty="0" smtClean="0">
                <a:solidFill>
                  <a:schemeClr val="tx1"/>
                </a:solidFill>
                <a:latin typeface="Helvetica"/>
                <a:ea typeface="+mn-ea"/>
                <a:cs typeface="+mn-cs"/>
              </a:rPr>
              <a:t>• The greatest water savings can be made in outdoor irrigation reduction, which represents the largest percent of single family residential water use</a:t>
            </a:r>
          </a:p>
          <a:p>
            <a:r>
              <a:rPr lang="en-US" sz="1200" b="0" i="0" u="none" strike="noStrike" kern="1200" baseline="0" dirty="0" smtClean="0">
                <a:solidFill>
                  <a:schemeClr val="tx1"/>
                </a:solidFill>
                <a:latin typeface="Helvetica"/>
                <a:ea typeface="+mn-ea"/>
                <a:cs typeface="+mn-cs"/>
              </a:rPr>
              <a:t>• Install dual-metering systems to bill outdoor use separately from indoor use and retrofit existing single-family residences</a:t>
            </a:r>
          </a:p>
          <a:p>
            <a:r>
              <a:rPr lang="en-US" sz="1200" b="0" i="0" u="none" strike="noStrike" kern="1200" baseline="0" dirty="0" smtClean="0">
                <a:solidFill>
                  <a:schemeClr val="tx1"/>
                </a:solidFill>
                <a:latin typeface="Helvetica"/>
                <a:ea typeface="+mn-ea"/>
                <a:cs typeface="+mn-cs"/>
              </a:rPr>
              <a:t> </a:t>
            </a:r>
          </a:p>
          <a:p>
            <a:r>
              <a:rPr lang="en-US" sz="1200" b="1" i="0" u="none" strike="noStrike" kern="1200" baseline="0" dirty="0" smtClean="0">
                <a:solidFill>
                  <a:schemeClr val="tx1"/>
                </a:solidFill>
                <a:latin typeface="Helvetica"/>
                <a:ea typeface="+mn-ea"/>
                <a:cs typeface="+mn-cs"/>
              </a:rPr>
              <a:t>Increase landscape options</a:t>
            </a:r>
          </a:p>
          <a:p>
            <a:r>
              <a:rPr lang="en-US" sz="1200" b="0" i="0" u="none" strike="noStrike" kern="1200" baseline="0" dirty="0" smtClean="0">
                <a:solidFill>
                  <a:schemeClr val="tx1"/>
                </a:solidFill>
                <a:latin typeface="Helvetica"/>
                <a:ea typeface="+mn-ea"/>
                <a:cs typeface="+mn-cs"/>
              </a:rPr>
              <a:t>• Provide incentives and education on more efficient landscaping and irrigation options</a:t>
            </a:r>
            <a:endParaRPr lang="en-US" dirty="0"/>
          </a:p>
        </p:txBody>
      </p:sp>
      <p:sp>
        <p:nvSpPr>
          <p:cNvPr id="4" name="Slide Number Placeholder 3"/>
          <p:cNvSpPr>
            <a:spLocks noGrp="1"/>
          </p:cNvSpPr>
          <p:nvPr>
            <p:ph type="sldNum" sz="quarter" idx="10"/>
          </p:nvPr>
        </p:nvSpPr>
        <p:spPr/>
        <p:txBody>
          <a:bodyPr/>
          <a:lstStyle/>
          <a:p>
            <a:fld id="{387C31B6-5DA6-4D7D-9147-AB4A3A9BF891}" type="slidenum">
              <a:rPr lang="en-US" smtClean="0"/>
              <a:pPr/>
              <a:t>22</a:t>
            </a:fld>
            <a:endParaRPr lang="en-US"/>
          </a:p>
        </p:txBody>
      </p:sp>
    </p:spTree>
    <p:extLst>
      <p:ext uri="{BB962C8B-B14F-4D97-AF65-F5344CB8AC3E}">
        <p14:creationId xmlns:p14="http://schemas.microsoft.com/office/powerpoint/2010/main" val="3270293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Helvetica"/>
                <a:ea typeface="+mn-ea"/>
                <a:cs typeface="+mn-cs"/>
              </a:rPr>
              <a:t>Increase landscape options</a:t>
            </a:r>
          </a:p>
          <a:p>
            <a:r>
              <a:rPr lang="en-US" sz="1200" b="0" i="0" u="none" strike="noStrike" kern="1200" baseline="0" dirty="0" smtClean="0">
                <a:solidFill>
                  <a:schemeClr val="tx1"/>
                </a:solidFill>
                <a:latin typeface="Helvetica"/>
                <a:ea typeface="+mn-ea"/>
                <a:cs typeface="+mn-cs"/>
              </a:rPr>
              <a:t>• Provide incentives and education on more efficient landscaping and irrigation options</a:t>
            </a:r>
            <a:endParaRPr lang="en-US" dirty="0"/>
          </a:p>
        </p:txBody>
      </p:sp>
      <p:sp>
        <p:nvSpPr>
          <p:cNvPr id="4" name="Slide Number Placeholder 3"/>
          <p:cNvSpPr>
            <a:spLocks noGrp="1"/>
          </p:cNvSpPr>
          <p:nvPr>
            <p:ph type="sldNum" sz="quarter" idx="10"/>
          </p:nvPr>
        </p:nvSpPr>
        <p:spPr/>
        <p:txBody>
          <a:bodyPr/>
          <a:lstStyle/>
          <a:p>
            <a:fld id="{387C31B6-5DA6-4D7D-9147-AB4A3A9BF891}" type="slidenum">
              <a:rPr lang="en-US" smtClean="0"/>
              <a:pPr/>
              <a:t>23</a:t>
            </a:fld>
            <a:endParaRPr lang="en-US"/>
          </a:p>
        </p:txBody>
      </p:sp>
    </p:spTree>
    <p:extLst>
      <p:ext uri="{BB962C8B-B14F-4D97-AF65-F5344CB8AC3E}">
        <p14:creationId xmlns:p14="http://schemas.microsoft.com/office/powerpoint/2010/main" val="3270293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Water Wise, landscaping options… </a:t>
            </a:r>
            <a:endParaRPr lang="en-US" dirty="0"/>
          </a:p>
        </p:txBody>
      </p:sp>
      <p:sp>
        <p:nvSpPr>
          <p:cNvPr id="4" name="Slide Number Placeholder 3"/>
          <p:cNvSpPr>
            <a:spLocks noGrp="1"/>
          </p:cNvSpPr>
          <p:nvPr>
            <p:ph type="sldNum" sz="quarter" idx="10"/>
          </p:nvPr>
        </p:nvSpPr>
        <p:spPr/>
        <p:txBody>
          <a:bodyPr/>
          <a:lstStyle/>
          <a:p>
            <a:fld id="{387C31B6-5DA6-4D7D-9147-AB4A3A9BF891}" type="slidenum">
              <a:rPr lang="en-US" smtClean="0"/>
              <a:pPr/>
              <a:t>24</a:t>
            </a:fld>
            <a:endParaRPr lang="en-US"/>
          </a:p>
        </p:txBody>
      </p:sp>
    </p:spTree>
    <p:extLst>
      <p:ext uri="{BB962C8B-B14F-4D97-AF65-F5344CB8AC3E}">
        <p14:creationId xmlns:p14="http://schemas.microsoft.com/office/powerpoint/2010/main" val="3270293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only if we’re replacing with the right</a:t>
            </a:r>
            <a:r>
              <a:rPr lang="en-US" baseline="0" dirty="0" smtClean="0"/>
              <a:t> landscape! </a:t>
            </a:r>
            <a:endParaRPr lang="en-US" dirty="0"/>
          </a:p>
        </p:txBody>
      </p:sp>
      <p:sp>
        <p:nvSpPr>
          <p:cNvPr id="4" name="Slide Number Placeholder 3"/>
          <p:cNvSpPr>
            <a:spLocks noGrp="1"/>
          </p:cNvSpPr>
          <p:nvPr>
            <p:ph type="sldNum" sz="quarter" idx="10"/>
          </p:nvPr>
        </p:nvSpPr>
        <p:spPr/>
        <p:txBody>
          <a:bodyPr/>
          <a:lstStyle/>
          <a:p>
            <a:fld id="{387C31B6-5DA6-4D7D-9147-AB4A3A9BF891}" type="slidenum">
              <a:rPr lang="en-US" smtClean="0"/>
              <a:pPr/>
              <a:t>25</a:t>
            </a:fld>
            <a:endParaRPr lang="en-US"/>
          </a:p>
        </p:txBody>
      </p:sp>
    </p:spTree>
    <p:extLst>
      <p:ext uri="{BB962C8B-B14F-4D97-AF65-F5344CB8AC3E}">
        <p14:creationId xmlns:p14="http://schemas.microsoft.com/office/powerpoint/2010/main" val="3270293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87C31B6-5DA6-4D7D-9147-AB4A3A9BF891}" type="slidenum">
              <a:rPr lang="en-US" smtClean="0"/>
              <a:pPr/>
              <a:t>26</a:t>
            </a:fld>
            <a:endParaRPr lang="en-US"/>
          </a:p>
        </p:txBody>
      </p:sp>
    </p:spTree>
    <p:extLst>
      <p:ext uri="{BB962C8B-B14F-4D97-AF65-F5344CB8AC3E}">
        <p14:creationId xmlns:p14="http://schemas.microsoft.com/office/powerpoint/2010/main" val="3371517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KRISTEN</a:t>
            </a:r>
          </a:p>
          <a:p>
            <a:endParaRPr lang="en-US" dirty="0"/>
          </a:p>
        </p:txBody>
      </p:sp>
      <p:sp>
        <p:nvSpPr>
          <p:cNvPr id="4" name="Slide Number Placeholder 3"/>
          <p:cNvSpPr>
            <a:spLocks noGrp="1"/>
          </p:cNvSpPr>
          <p:nvPr>
            <p:ph type="sldNum" sz="quarter" idx="10"/>
          </p:nvPr>
        </p:nvSpPr>
        <p:spPr/>
        <p:txBody>
          <a:bodyPr/>
          <a:lstStyle/>
          <a:p>
            <a:fld id="{387C31B6-5DA6-4D7D-9147-AB4A3A9BF891}" type="slidenum">
              <a:rPr lang="en-US" smtClean="0"/>
              <a:pPr/>
              <a:t>3</a:t>
            </a:fld>
            <a:endParaRPr lang="en-US"/>
          </a:p>
        </p:txBody>
      </p:sp>
    </p:spTree>
    <p:extLst>
      <p:ext uri="{BB962C8B-B14F-4D97-AF65-F5344CB8AC3E}">
        <p14:creationId xmlns:p14="http://schemas.microsoft.com/office/powerpoint/2010/main" val="2877079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KRISTEN</a:t>
            </a:r>
            <a:endParaRPr lang="en-US" b="1" dirty="0"/>
          </a:p>
        </p:txBody>
      </p:sp>
      <p:sp>
        <p:nvSpPr>
          <p:cNvPr id="4" name="Slide Number Placeholder 3"/>
          <p:cNvSpPr>
            <a:spLocks noGrp="1"/>
          </p:cNvSpPr>
          <p:nvPr>
            <p:ph type="sldNum" sz="quarter" idx="10"/>
          </p:nvPr>
        </p:nvSpPr>
        <p:spPr/>
        <p:txBody>
          <a:bodyPr/>
          <a:lstStyle/>
          <a:p>
            <a:fld id="{387C31B6-5DA6-4D7D-9147-AB4A3A9BF891}" type="slidenum">
              <a:rPr lang="en-US" smtClean="0"/>
              <a:pPr/>
              <a:t>4</a:t>
            </a:fld>
            <a:endParaRPr lang="en-US"/>
          </a:p>
        </p:txBody>
      </p:sp>
    </p:spTree>
    <p:extLst>
      <p:ext uri="{BB962C8B-B14F-4D97-AF65-F5344CB8AC3E}">
        <p14:creationId xmlns:p14="http://schemas.microsoft.com/office/powerpoint/2010/main" val="327029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CELINE</a:t>
            </a:r>
            <a:endParaRPr lang="en-US" dirty="0"/>
          </a:p>
        </p:txBody>
      </p:sp>
      <p:sp>
        <p:nvSpPr>
          <p:cNvPr id="4" name="Slide Number Placeholder 3"/>
          <p:cNvSpPr>
            <a:spLocks noGrp="1"/>
          </p:cNvSpPr>
          <p:nvPr>
            <p:ph type="sldNum" sz="quarter" idx="10"/>
          </p:nvPr>
        </p:nvSpPr>
        <p:spPr/>
        <p:txBody>
          <a:bodyPr/>
          <a:lstStyle/>
          <a:p>
            <a:fld id="{387C31B6-5DA6-4D7D-9147-AB4A3A9BF891}" type="slidenum">
              <a:rPr lang="en-US" smtClean="0"/>
              <a:pPr/>
              <a:t>5</a:t>
            </a:fld>
            <a:endParaRPr lang="en-US"/>
          </a:p>
        </p:txBody>
      </p:sp>
    </p:spTree>
    <p:extLst>
      <p:ext uri="{BB962C8B-B14F-4D97-AF65-F5344CB8AC3E}">
        <p14:creationId xmlns:p14="http://schemas.microsoft.com/office/powerpoint/2010/main" val="3270293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CELINE</a:t>
            </a:r>
          </a:p>
          <a:p>
            <a:endParaRPr lang="en-US" dirty="0" smtClean="0"/>
          </a:p>
          <a:p>
            <a:r>
              <a:rPr lang="en-US" dirty="0" smtClean="0"/>
              <a:t>Add in details about clusters/neighborhood</a:t>
            </a:r>
            <a:r>
              <a:rPr lang="en-US" baseline="0" dirty="0" smtClean="0"/>
              <a:t> characteristics</a:t>
            </a:r>
          </a:p>
          <a:p>
            <a:endParaRPr lang="en-US" baseline="0" dirty="0" smtClean="0"/>
          </a:p>
          <a:p>
            <a:r>
              <a:rPr lang="en-US" baseline="0" dirty="0" smtClean="0"/>
              <a:t>Clusters based on physical characteristics- climate, precipitation, vegetation/landscaping, lot size, neighborhood density </a:t>
            </a:r>
          </a:p>
          <a:p>
            <a:endParaRPr lang="en-US" dirty="0"/>
          </a:p>
        </p:txBody>
      </p:sp>
      <p:sp>
        <p:nvSpPr>
          <p:cNvPr id="4" name="Slide Number Placeholder 3"/>
          <p:cNvSpPr>
            <a:spLocks noGrp="1"/>
          </p:cNvSpPr>
          <p:nvPr>
            <p:ph type="sldNum" sz="quarter" idx="10"/>
          </p:nvPr>
        </p:nvSpPr>
        <p:spPr/>
        <p:txBody>
          <a:bodyPr/>
          <a:lstStyle/>
          <a:p>
            <a:fld id="{387C31B6-5DA6-4D7D-9147-AB4A3A9BF891}" type="slidenum">
              <a:rPr lang="en-US" smtClean="0"/>
              <a:pPr/>
              <a:t>6</a:t>
            </a:fld>
            <a:endParaRPr lang="en-US"/>
          </a:p>
        </p:txBody>
      </p:sp>
    </p:spTree>
    <p:extLst>
      <p:ext uri="{BB962C8B-B14F-4D97-AF65-F5344CB8AC3E}">
        <p14:creationId xmlns:p14="http://schemas.microsoft.com/office/powerpoint/2010/main" val="2510796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252">
              <a:defRPr/>
            </a:pPr>
            <a:r>
              <a:rPr lang="en-US" baseline="0" dirty="0" smtClean="0"/>
              <a:t>CELINE</a:t>
            </a:r>
          </a:p>
          <a:p>
            <a:pPr defTabSz="897252">
              <a:defRPr/>
            </a:pPr>
            <a:endParaRPr lang="en-US" baseline="0" dirty="0" smtClean="0"/>
          </a:p>
          <a:p>
            <a:pPr defTabSz="897252">
              <a:defRPr/>
            </a:pPr>
            <a:endParaRPr lang="en-US" baseline="0" dirty="0" smtClean="0"/>
          </a:p>
        </p:txBody>
      </p:sp>
      <p:sp>
        <p:nvSpPr>
          <p:cNvPr id="4" name="Slide Number Placeholder 3"/>
          <p:cNvSpPr>
            <a:spLocks noGrp="1"/>
          </p:cNvSpPr>
          <p:nvPr>
            <p:ph type="sldNum" sz="quarter" idx="10"/>
          </p:nvPr>
        </p:nvSpPr>
        <p:spPr/>
        <p:txBody>
          <a:bodyPr/>
          <a:lstStyle/>
          <a:p>
            <a:fld id="{387C31B6-5DA6-4D7D-9147-AB4A3A9BF891}" type="slidenum">
              <a:rPr lang="en-US" smtClean="0"/>
              <a:pPr/>
              <a:t>7</a:t>
            </a:fld>
            <a:endParaRPr lang="en-US"/>
          </a:p>
        </p:txBody>
      </p:sp>
    </p:spTree>
    <p:extLst>
      <p:ext uri="{BB962C8B-B14F-4D97-AF65-F5344CB8AC3E}">
        <p14:creationId xmlns:p14="http://schemas.microsoft.com/office/powerpoint/2010/main" val="3270293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CELINE</a:t>
            </a:r>
          </a:p>
          <a:p>
            <a:endParaRPr lang="en-US" dirty="0" smtClean="0"/>
          </a:p>
          <a:p>
            <a:r>
              <a:rPr lang="en-US" dirty="0" smtClean="0"/>
              <a:t>Playa Vista was developed later, with</a:t>
            </a:r>
            <a:r>
              <a:rPr lang="en-US" baseline="0" dirty="0" smtClean="0"/>
              <a:t> sustainable building practices in mind so we would expect lower water consumption here </a:t>
            </a:r>
          </a:p>
          <a:p>
            <a:endParaRPr lang="en-US" dirty="0" smtClean="0"/>
          </a:p>
          <a:p>
            <a:r>
              <a:rPr lang="en-US" b="1" i="1" dirty="0" smtClean="0">
                <a:solidFill>
                  <a:srgbClr val="FFE521"/>
                </a:solidFill>
              </a:rPr>
              <a:t>Check if it’s 10 year average or annual average for PACIFIC PALISADES</a:t>
            </a:r>
          </a:p>
          <a:p>
            <a:endParaRPr lang="en-US" b="1" i="1" dirty="0" smtClean="0">
              <a:solidFill>
                <a:srgbClr val="FFE521"/>
              </a:solidFill>
            </a:endParaRPr>
          </a:p>
        </p:txBody>
      </p:sp>
      <p:sp>
        <p:nvSpPr>
          <p:cNvPr id="4" name="Slide Number Placeholder 3"/>
          <p:cNvSpPr>
            <a:spLocks noGrp="1"/>
          </p:cNvSpPr>
          <p:nvPr>
            <p:ph type="sldNum" sz="quarter" idx="10"/>
          </p:nvPr>
        </p:nvSpPr>
        <p:spPr/>
        <p:txBody>
          <a:bodyPr/>
          <a:lstStyle/>
          <a:p>
            <a:fld id="{387C31B6-5DA6-4D7D-9147-AB4A3A9BF891}" type="slidenum">
              <a:rPr lang="en-US" smtClean="0"/>
              <a:pPr/>
              <a:t>8</a:t>
            </a:fld>
            <a:endParaRPr lang="en-US"/>
          </a:p>
        </p:txBody>
      </p:sp>
    </p:spTree>
    <p:extLst>
      <p:ext uri="{BB962C8B-B14F-4D97-AF65-F5344CB8AC3E}">
        <p14:creationId xmlns:p14="http://schemas.microsoft.com/office/powerpoint/2010/main" val="3270293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Verdana" panose="020B0604030504040204" pitchFamily="34" charset="0"/>
                <a:ea typeface="Verdana" panose="020B0604030504040204" pitchFamily="34" charset="0"/>
                <a:cs typeface="Verdana" panose="020B0604030504040204" pitchFamily="34" charset="0"/>
              </a:rPr>
              <a:t>KRISTEN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b="1" dirty="0" smtClean="0">
              <a:latin typeface="Verdana" panose="020B0604030504040204" pitchFamily="34" charset="0"/>
              <a:ea typeface="Verdana" panose="020B0604030504040204" pitchFamily="34" charset="0"/>
              <a:cs typeface="Verdana" panose="020B060403050404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Verdana" panose="020B0604030504040204" pitchFamily="34" charset="0"/>
                <a:ea typeface="Verdana" panose="020B0604030504040204" pitchFamily="34" charset="0"/>
                <a:cs typeface="Verdana" panose="020B0604030504040204" pitchFamily="34" charset="0"/>
              </a:rPr>
              <a:t>Residential water prices set at lower rate based on lower water allotment (Tier 1) and second higher rate (Tier 2) for every additional billing unit (1 HCF)</a:t>
            </a:r>
          </a:p>
          <a:p>
            <a:endParaRPr lang="en-US" dirty="0" smtClean="0"/>
          </a:p>
          <a:p>
            <a:endParaRPr lang="en-US" dirty="0" smtClean="0"/>
          </a:p>
          <a:p>
            <a:r>
              <a:rPr lang="en-US" dirty="0" smtClean="0"/>
              <a:t>Water income decreases for all households regardless of income, neighborhood, or water use level</a:t>
            </a:r>
            <a:endParaRPr lang="en-US" dirty="0"/>
          </a:p>
        </p:txBody>
      </p:sp>
      <p:sp>
        <p:nvSpPr>
          <p:cNvPr id="4" name="Slide Number Placeholder 3"/>
          <p:cNvSpPr>
            <a:spLocks noGrp="1"/>
          </p:cNvSpPr>
          <p:nvPr>
            <p:ph type="sldNum" sz="quarter" idx="10"/>
          </p:nvPr>
        </p:nvSpPr>
        <p:spPr/>
        <p:txBody>
          <a:bodyPr/>
          <a:lstStyle/>
          <a:p>
            <a:fld id="{387C31B6-5DA6-4D7D-9147-AB4A3A9BF891}" type="slidenum">
              <a:rPr lang="en-US" smtClean="0"/>
              <a:pPr/>
              <a:t>9</a:t>
            </a:fld>
            <a:endParaRPr lang="en-US"/>
          </a:p>
        </p:txBody>
      </p:sp>
    </p:spTree>
    <p:extLst>
      <p:ext uri="{BB962C8B-B14F-4D97-AF65-F5344CB8AC3E}">
        <p14:creationId xmlns:p14="http://schemas.microsoft.com/office/powerpoint/2010/main" val="3270293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41400"/>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29E30D-723B-411F-9068-9D2FAB6A540D}" type="datetime1">
              <a:rPr lang="en-US" smtClean="0"/>
              <a:pPr/>
              <a:t>7/23/14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68878-A9B7-404B-B217-4C9B40C30C52}" type="slidenum">
              <a:rPr lang="en-US" smtClean="0"/>
              <a:pPr/>
              <a:t>‹#›</a:t>
            </a:fld>
            <a:endParaRPr lang="en-US"/>
          </a:p>
        </p:txBody>
      </p:sp>
    </p:spTree>
    <p:extLst>
      <p:ext uri="{BB962C8B-B14F-4D97-AF65-F5344CB8AC3E}">
        <p14:creationId xmlns:p14="http://schemas.microsoft.com/office/powerpoint/2010/main" val="2134028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2DB75-CAE8-449A-8EAF-9F98CFE17110}" type="datetime1">
              <a:rPr lang="en-US" smtClean="0"/>
              <a:pPr/>
              <a:t>7/23/14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68878-A9B7-404B-B217-4C9B40C30C52}" type="slidenum">
              <a:rPr lang="en-US" smtClean="0"/>
              <a:pPr/>
              <a:t>‹#›</a:t>
            </a:fld>
            <a:endParaRPr lang="en-US"/>
          </a:p>
        </p:txBody>
      </p:sp>
    </p:spTree>
    <p:extLst>
      <p:ext uri="{BB962C8B-B14F-4D97-AF65-F5344CB8AC3E}">
        <p14:creationId xmlns:p14="http://schemas.microsoft.com/office/powerpoint/2010/main" val="4001263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ADF1B6-FD5A-458F-B059-A3F5BB9ABF9E}" type="datetime1">
              <a:rPr lang="en-US" smtClean="0"/>
              <a:pPr/>
              <a:t>7/23/14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68878-A9B7-404B-B217-4C9B40C30C52}" type="slidenum">
              <a:rPr lang="en-US" smtClean="0"/>
              <a:pPr/>
              <a:t>‹#›</a:t>
            </a:fld>
            <a:endParaRPr lang="en-US"/>
          </a:p>
        </p:txBody>
      </p:sp>
    </p:spTree>
    <p:extLst>
      <p:ext uri="{BB962C8B-B14F-4D97-AF65-F5344CB8AC3E}">
        <p14:creationId xmlns:p14="http://schemas.microsoft.com/office/powerpoint/2010/main" val="1088012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A67C19-965D-408F-A8A7-224C4BD93B29}" type="datetime1">
              <a:rPr lang="en-US" smtClean="0"/>
              <a:pPr/>
              <a:t>7/23/14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68878-A9B7-404B-B217-4C9B40C30C52}" type="slidenum">
              <a:rPr lang="en-US" smtClean="0"/>
              <a:pPr/>
              <a:t>‹#›</a:t>
            </a:fld>
            <a:endParaRPr lang="en-US"/>
          </a:p>
        </p:txBody>
      </p:sp>
    </p:spTree>
    <p:extLst>
      <p:ext uri="{BB962C8B-B14F-4D97-AF65-F5344CB8AC3E}">
        <p14:creationId xmlns:p14="http://schemas.microsoft.com/office/powerpoint/2010/main" val="3397602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62262"/>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EAE56B-F007-459D-8C98-1CBDAFBBE8BC}" type="datetime1">
              <a:rPr lang="en-US" smtClean="0"/>
              <a:pPr/>
              <a:t>7/23/14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68878-A9B7-404B-B217-4C9B40C30C52}" type="slidenum">
              <a:rPr lang="en-US" smtClean="0"/>
              <a:pPr/>
              <a:t>‹#›</a:t>
            </a:fld>
            <a:endParaRPr lang="en-US"/>
          </a:p>
        </p:txBody>
      </p:sp>
    </p:spTree>
    <p:extLst>
      <p:ext uri="{BB962C8B-B14F-4D97-AF65-F5344CB8AC3E}">
        <p14:creationId xmlns:p14="http://schemas.microsoft.com/office/powerpoint/2010/main" val="328187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99811C-8EC8-4178-A6A4-7DB83B86FA05}" type="datetime1">
              <a:rPr lang="en-US" smtClean="0"/>
              <a:pPr/>
              <a:t>7/23/14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68878-A9B7-404B-B217-4C9B40C30C52}" type="slidenum">
              <a:rPr lang="en-US" smtClean="0"/>
              <a:pPr/>
              <a:t>‹#›</a:t>
            </a:fld>
            <a:endParaRPr lang="en-US"/>
          </a:p>
        </p:txBody>
      </p:sp>
    </p:spTree>
    <p:extLst>
      <p:ext uri="{BB962C8B-B14F-4D97-AF65-F5344CB8AC3E}">
        <p14:creationId xmlns:p14="http://schemas.microsoft.com/office/powerpoint/2010/main" val="39834790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3888" y="274638"/>
            <a:ext cx="7886700" cy="11430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3888" y="1489075"/>
            <a:ext cx="3867150" cy="641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3888" y="2193926"/>
            <a:ext cx="3867150" cy="3978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2248" y="1489075"/>
            <a:ext cx="3868340" cy="641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2248" y="2193926"/>
            <a:ext cx="3868340" cy="3978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74EE7C-3D58-4CB7-A5AE-7F20411B2FD7}" type="datetime1">
              <a:rPr lang="en-US" smtClean="0"/>
              <a:pPr/>
              <a:t>7/23/14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568878-A9B7-404B-B217-4C9B40C30C52}" type="slidenum">
              <a:rPr lang="en-US" smtClean="0"/>
              <a:pPr/>
              <a:t>‹#›</a:t>
            </a:fld>
            <a:endParaRPr lang="en-US"/>
          </a:p>
        </p:txBody>
      </p:sp>
    </p:spTree>
    <p:extLst>
      <p:ext uri="{BB962C8B-B14F-4D97-AF65-F5344CB8AC3E}">
        <p14:creationId xmlns:p14="http://schemas.microsoft.com/office/powerpoint/2010/main" val="24046616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90F8C2-FBB8-4375-8018-86B0EBBC57B6}" type="datetime1">
              <a:rPr lang="en-US" smtClean="0"/>
              <a:pPr/>
              <a:t>7/23/14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568878-A9B7-404B-B217-4C9B40C30C52}" type="slidenum">
              <a:rPr lang="en-US" smtClean="0"/>
              <a:pPr/>
              <a:t>‹#›</a:t>
            </a:fld>
            <a:endParaRPr lang="en-US"/>
          </a:p>
        </p:txBody>
      </p:sp>
    </p:spTree>
    <p:extLst>
      <p:ext uri="{BB962C8B-B14F-4D97-AF65-F5344CB8AC3E}">
        <p14:creationId xmlns:p14="http://schemas.microsoft.com/office/powerpoint/2010/main" val="1058655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36454-B936-43E4-A122-45F47A6E5A6C}" type="datetime1">
              <a:rPr lang="en-US" smtClean="0"/>
              <a:pPr/>
              <a:t>7/23/14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568878-A9B7-404B-B217-4C9B40C30C52}" type="slidenum">
              <a:rPr lang="en-US" smtClean="0"/>
              <a:pPr/>
              <a:t>‹#›</a:t>
            </a:fld>
            <a:endParaRPr lang="en-US"/>
          </a:p>
        </p:txBody>
      </p:sp>
    </p:spTree>
    <p:extLst>
      <p:ext uri="{BB962C8B-B14F-4D97-AF65-F5344CB8AC3E}">
        <p14:creationId xmlns:p14="http://schemas.microsoft.com/office/powerpoint/2010/main" val="9905722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101850"/>
            <a:ext cx="2949178"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3865A6-C525-4BA5-A229-E318F97C5F4B}" type="datetime1">
              <a:rPr lang="en-US" smtClean="0"/>
              <a:pPr/>
              <a:t>7/23/14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68878-A9B7-404B-B217-4C9B40C30C52}" type="slidenum">
              <a:rPr lang="en-US" smtClean="0"/>
              <a:pPr/>
              <a:t>‹#›</a:t>
            </a:fld>
            <a:endParaRPr lang="en-US"/>
          </a:p>
        </p:txBody>
      </p:sp>
    </p:spTree>
    <p:extLst>
      <p:ext uri="{BB962C8B-B14F-4D97-AF65-F5344CB8AC3E}">
        <p14:creationId xmlns:p14="http://schemas.microsoft.com/office/powerpoint/2010/main" val="34954992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1850"/>
            <a:ext cx="2949178"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DCE532-7B51-4577-B99C-56ED1D2C0D3B}" type="datetime1">
              <a:rPr lang="en-US" smtClean="0"/>
              <a:pPr/>
              <a:t>7/23/14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68878-A9B7-404B-B217-4C9B40C30C52}" type="slidenum">
              <a:rPr lang="en-US" smtClean="0"/>
              <a:pPr/>
              <a:t>‹#›</a:t>
            </a:fld>
            <a:endParaRPr lang="en-US"/>
          </a:p>
        </p:txBody>
      </p:sp>
    </p:spTree>
    <p:extLst>
      <p:ext uri="{BB962C8B-B14F-4D97-AF65-F5344CB8AC3E}">
        <p14:creationId xmlns:p14="http://schemas.microsoft.com/office/powerpoint/2010/main" val="25788186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2ADE207-C705-4249-AA47-32D69C2DB154}" type="datetime1">
              <a:rPr lang="en-US" smtClean="0"/>
              <a:pPr/>
              <a:t>7/23/14</a:t>
            </a:fld>
            <a:endParaRPr lang="en-US" dirty="0"/>
          </a:p>
        </p:txBody>
      </p:sp>
      <p:sp>
        <p:nvSpPr>
          <p:cNvPr id="5"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568878-A9B7-404B-B217-4C9B40C30C52}" type="slidenum">
              <a:rPr lang="en-US" smtClean="0"/>
              <a:pPr/>
              <a:t>‹#›</a:t>
            </a:fld>
            <a:endParaRPr lang="en-US" dirty="0"/>
          </a:p>
        </p:txBody>
      </p:sp>
    </p:spTree>
    <p:extLst>
      <p:ext uri="{BB962C8B-B14F-4D97-AF65-F5344CB8AC3E}">
        <p14:creationId xmlns:p14="http://schemas.microsoft.com/office/powerpoint/2010/main" val="1352354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50">
        <p:fade/>
      </p:transition>
    </mc:Choice>
    <mc:Fallback xmlns="" xmlns:mv="urn:schemas-microsoft-com:mac:vml">
      <p:transition spd="med">
        <p:fade/>
      </p:transition>
    </mc:Fallback>
  </mc:AlternateContent>
  <p:hf hdr="0" ftr="0" dt="0"/>
  <p:txStyles>
    <p:titleStyle>
      <a:lvl1pPr algn="l" defTabSz="685800" rtl="0" eaLnBrk="1" latinLnBrk="0" hangingPunct="1">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ct val="3000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ct val="3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jpeg"/><Relationship Id="rId5" Type="http://schemas.openxmlformats.org/officeDocument/2006/relationships/image" Target="../media/image13.png"/><Relationship Id="rId6" Type="http://schemas.openxmlformats.org/officeDocument/2006/relationships/image" Target="../media/image11.jpeg"/><Relationship Id="rId7"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jpeg"/><Relationship Id="rId5" Type="http://schemas.openxmlformats.org/officeDocument/2006/relationships/image" Target="../media/image15.jp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jpeg"/><Relationship Id="rId5" Type="http://schemas.openxmlformats.org/officeDocument/2006/relationships/image" Target="../media/image16.png"/><Relationship Id="rId6" Type="http://schemas.openxmlformats.org/officeDocument/2006/relationships/image" Target="../media/image17.jp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jpe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3.emf"/><Relationship Id="rId5"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jpeg"/><Relationship Id="rId5"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jpeg"/><Relationship Id="rId5" Type="http://schemas.openxmlformats.org/officeDocument/2006/relationships/image" Target="../media/image4.jpeg"/><Relationship Id="rId6" Type="http://schemas.openxmlformats.org/officeDocument/2006/relationships/image" Target="../media/image5.jpg"/><Relationship Id="rId7"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jpeg"/><Relationship Id="rId5" Type="http://schemas.openxmlformats.org/officeDocument/2006/relationships/image" Target="../media/image21.png"/><Relationship Id="rId6" Type="http://schemas.openxmlformats.org/officeDocument/2006/relationships/image" Target="../media/image22.JP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jpeg"/><Relationship Id="rId5"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jpeg"/><Relationship Id="rId5" Type="http://schemas.openxmlformats.org/officeDocument/2006/relationships/image" Target="../media/image21.png"/><Relationship Id="rId6" Type="http://schemas.openxmlformats.org/officeDocument/2006/relationships/image" Target="../media/image23.jpeg"/><Relationship Id="rId7" Type="http://schemas.openxmlformats.org/officeDocument/2006/relationships/image" Target="../media/image24.jp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jpeg"/><Relationship Id="rId5" Type="http://schemas.openxmlformats.org/officeDocument/2006/relationships/image" Target="../media/image21.png"/><Relationship Id="rId6" Type="http://schemas.openxmlformats.org/officeDocument/2006/relationships/image" Target="../media/image25.png"/><Relationship Id="rId7"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jpeg"/><Relationship Id="rId5"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jpeg"/><Relationship Id="rId5"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mailto:youremail@ioes.ucla.edu" TargetMode="External"/><Relationship Id="rId4" Type="http://schemas.openxmlformats.org/officeDocument/2006/relationships/hyperlink" Target="mailto:ckuklowsky@ioes.ucla.edu" TargetMode="External"/><Relationship Id="rId5" Type="http://schemas.openxmlformats.org/officeDocument/2006/relationships/image" Target="../media/image3.emf"/><Relationship Id="rId6"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jpe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jpeg"/><Relationship Id="rId5" Type="http://schemas.openxmlformats.org/officeDocument/2006/relationships/image" Target="../media/image9.png"/><Relationship Id="rId6"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3.emf"/><Relationship Id="rId5" Type="http://schemas.openxmlformats.org/officeDocument/2006/relationships/image" Target="../media/image1.jpeg"/><Relationship Id="rId6"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jpeg"/><Relationship Id="rId5" Type="http://schemas.openxmlformats.org/officeDocument/2006/relationships/image" Target="../media/image12.jp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105400"/>
            <a:ext cx="8229601" cy="24499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l="2727"/>
          <a:stretch>
            <a:fillRect/>
          </a:stretch>
        </p:blipFill>
        <p:spPr>
          <a:xfrm>
            <a:off x="457200" y="762000"/>
            <a:ext cx="8382000" cy="763189"/>
          </a:xfrm>
          <a:prstGeom prst="rect">
            <a:avLst/>
          </a:prstGeom>
        </p:spPr>
      </p:pic>
      <p:sp>
        <p:nvSpPr>
          <p:cNvPr id="9" name="Rectangle 8"/>
          <p:cNvSpPr/>
          <p:nvPr/>
        </p:nvSpPr>
        <p:spPr>
          <a:xfrm>
            <a:off x="457200" y="1573837"/>
            <a:ext cx="8229600" cy="2083763"/>
          </a:xfrm>
          <a:prstGeom prst="rect">
            <a:avLst/>
          </a:prstGeom>
          <a:solidFill>
            <a:srgbClr val="2B77C5">
              <a:alpha val="98039"/>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5800" y="1569184"/>
            <a:ext cx="7849864" cy="2062103"/>
          </a:xfrm>
          <a:prstGeom prst="rect">
            <a:avLst/>
          </a:prstGeom>
          <a:noFill/>
        </p:spPr>
        <p:txBody>
          <a:bodyPr wrap="square" rtlCol="0" anchor="ctr">
            <a:spAutoFit/>
          </a:bodyPr>
          <a:lstStyle/>
          <a:p>
            <a:r>
              <a:rPr lang="en-US"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Residential Water Consumption in Los Angeles: </a:t>
            </a:r>
          </a:p>
          <a:p>
            <a:r>
              <a:rPr lang="en-US"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What are the </a:t>
            </a:r>
            <a:r>
              <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D</a:t>
            </a:r>
            <a:r>
              <a:rPr lang="en-US"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rivers and are Conservation </a:t>
            </a:r>
            <a:r>
              <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M</a:t>
            </a:r>
            <a:r>
              <a:rPr lang="en-US"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easures </a:t>
            </a:r>
            <a:r>
              <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W</a:t>
            </a:r>
            <a:r>
              <a:rPr lang="en-US"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orking?</a:t>
            </a:r>
            <a:endPar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447674" y="3913922"/>
            <a:ext cx="7934325" cy="900246"/>
          </a:xfrm>
          <a:prstGeom prst="rect">
            <a:avLst/>
          </a:prstGeom>
          <a:noFill/>
        </p:spPr>
        <p:txBody>
          <a:bodyPr wrap="square" rtlCol="0">
            <a:spAutoFit/>
          </a:bodyPr>
          <a:lstStyle/>
          <a:p>
            <a:pPr>
              <a:lnSpc>
                <a:spcPct val="150000"/>
              </a:lnSpc>
            </a:pPr>
            <a:r>
              <a:rPr lang="en-US" dirty="0" smtClean="0">
                <a:latin typeface="Verdana" panose="020B0604030504040204" pitchFamily="34" charset="0"/>
                <a:ea typeface="Verdana" panose="020B0604030504040204" pitchFamily="34" charset="0"/>
                <a:cs typeface="Verdana" panose="020B0604030504040204" pitchFamily="34" charset="0"/>
              </a:rPr>
              <a:t>KRISTEN HOLDSWORTH &amp; CELINE KUKLOWSKY</a:t>
            </a:r>
          </a:p>
          <a:p>
            <a:pPr>
              <a:lnSpc>
                <a:spcPct val="150000"/>
              </a:lnSpc>
            </a:pPr>
            <a:r>
              <a:rPr lang="en-US" dirty="0" smtClean="0">
                <a:latin typeface="Verdana" panose="020B0604030504040204" pitchFamily="34" charset="0"/>
                <a:ea typeface="Verdana" panose="020B0604030504040204" pitchFamily="34" charset="0"/>
                <a:cs typeface="Verdana" panose="020B0604030504040204" pitchFamily="34" charset="0"/>
              </a:rPr>
              <a:t>SOUTHERN CALIFORNIA WATER DIALOGUE - JULY 23, 2014</a:t>
            </a:r>
          </a:p>
        </p:txBody>
      </p:sp>
      <p:sp>
        <p:nvSpPr>
          <p:cNvPr id="23" name="Slide Number Placeholder 21"/>
          <p:cNvSpPr>
            <a:spLocks noGrp="1"/>
          </p:cNvSpPr>
          <p:nvPr>
            <p:ph type="sldNum" sz="quarter" idx="12"/>
          </p:nvPr>
        </p:nvSpPr>
        <p:spPr>
          <a:xfrm>
            <a:off x="6455610" y="6339949"/>
            <a:ext cx="2457450" cy="365125"/>
          </a:xfrm>
        </p:spPr>
        <p:txBody>
          <a:bodyPr/>
          <a:lstStyle/>
          <a:p>
            <a:fld id="{96D08835-3285-5E4C-B4A1-E188F649452F}" type="slidenum">
              <a:rPr lang="en-US" smtClean="0"/>
              <a:pPr/>
              <a:t>1</a:t>
            </a:fld>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381000"/>
            <a:ext cx="8229600" cy="244995"/>
          </a:xfrm>
          <a:prstGeom prst="rect">
            <a:avLst/>
          </a:prstGeom>
        </p:spPr>
      </p:pic>
      <p:sp>
        <p:nvSpPr>
          <p:cNvPr id="10" name="TextBox 9"/>
          <p:cNvSpPr txBox="1"/>
          <p:nvPr/>
        </p:nvSpPr>
        <p:spPr>
          <a:xfrm>
            <a:off x="457200" y="5410200"/>
            <a:ext cx="8382000" cy="1315745"/>
          </a:xfrm>
          <a:prstGeom prst="rect">
            <a:avLst/>
          </a:prstGeom>
          <a:noFill/>
        </p:spPr>
        <p:txBody>
          <a:bodyPr wrap="square" rtlCol="0">
            <a:spAutoFit/>
          </a:bodyPr>
          <a:lstStyle/>
          <a:p>
            <a:pPr>
              <a:lnSpc>
                <a:spcPct val="150000"/>
              </a:lnSpc>
            </a:pPr>
            <a:r>
              <a:rPr lang="en-US" dirty="0" smtClean="0">
                <a:latin typeface="Verdana" panose="020B0604030504040204" pitchFamily="34" charset="0"/>
                <a:ea typeface="Verdana" panose="020B0604030504040204" pitchFamily="34" charset="0"/>
                <a:cs typeface="Verdana" panose="020B0604030504040204" pitchFamily="34" charset="0"/>
              </a:rPr>
              <a:t>DISSERTATION BY: Caroline Mini</a:t>
            </a:r>
          </a:p>
          <a:p>
            <a:pPr>
              <a:lnSpc>
                <a:spcPct val="150000"/>
              </a:lnSpc>
            </a:pPr>
            <a:r>
              <a:rPr lang="en-US" dirty="0" smtClean="0">
                <a:latin typeface="Verdana" panose="020B0604030504040204" pitchFamily="34" charset="0"/>
                <a:ea typeface="Verdana" panose="020B0604030504040204" pitchFamily="34" charset="0"/>
                <a:cs typeface="Verdana" panose="020B0604030504040204" pitchFamily="34" charset="0"/>
              </a:rPr>
              <a:t>PRINCIPAL INVESTIGATORS: Stephanie </a:t>
            </a:r>
            <a:r>
              <a:rPr lang="en-US" dirty="0" err="1" smtClean="0">
                <a:latin typeface="Verdana" panose="020B0604030504040204" pitchFamily="34" charset="0"/>
                <a:ea typeface="Verdana" panose="020B0604030504040204" pitchFamily="34" charset="0"/>
                <a:cs typeface="Verdana" panose="020B0604030504040204" pitchFamily="34" charset="0"/>
              </a:rPr>
              <a:t>Pincetl</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smtClean="0">
                <a:latin typeface="Verdana" panose="020B0604030504040204" pitchFamily="34" charset="0"/>
                <a:ea typeface="Verdana" panose="020B0604030504040204" pitchFamily="34" charset="0"/>
                <a:cs typeface="Verdana" panose="020B0604030504040204" pitchFamily="34" charset="0"/>
              </a:rPr>
              <a:t>and Terri Hogue</a:t>
            </a:r>
            <a:endParaRPr lang="en-US"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dirty="0" smtClean="0">
                <a:latin typeface="Verdana" panose="020B0604030504040204" pitchFamily="34" charset="0"/>
                <a:ea typeface="Verdana" panose="020B0604030504040204" pitchFamily="34" charset="0"/>
                <a:cs typeface="Verdana" panose="020B0604030504040204" pitchFamily="34" charset="0"/>
              </a:rPr>
              <a:t>GRANT: NSF ULTRA-EX Progra</a:t>
            </a:r>
            <a:r>
              <a:rPr lang="en-US" dirty="0">
                <a:latin typeface="Verdana" panose="020B0604030504040204" pitchFamily="34" charset="0"/>
                <a:ea typeface="Verdana" panose="020B0604030504040204" pitchFamily="34" charset="0"/>
                <a:cs typeface="Verdana" panose="020B0604030504040204" pitchFamily="34" charset="0"/>
              </a:rPr>
              <a:t>m</a:t>
            </a:r>
            <a:endParaRPr lang="en-US"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09648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spd="med"/>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21"/>
          <p:cNvSpPr>
            <a:spLocks noGrp="1"/>
          </p:cNvSpPr>
          <p:nvPr>
            <p:ph type="sldNum" sz="quarter" idx="12"/>
          </p:nvPr>
        </p:nvSpPr>
        <p:spPr>
          <a:xfrm>
            <a:off x="6455610" y="6339949"/>
            <a:ext cx="2457450" cy="365125"/>
          </a:xfrm>
        </p:spPr>
        <p:txBody>
          <a:bodyPr/>
          <a:lstStyle/>
          <a:p>
            <a:fld id="{85D0E347-7CE2-DC48-8F9C-FE41F83CBBD9}" type="slidenum">
              <a:rPr lang="en-US" smtClean="0"/>
              <a:pPr/>
              <a:t>10</a:t>
            </a:fld>
            <a:endParaRPr lang="en-US" dirty="0"/>
          </a:p>
        </p:txBody>
      </p:sp>
      <p:sp>
        <p:nvSpPr>
          <p:cNvPr id="37" name="Content Placeholder 2"/>
          <p:cNvSpPr txBox="1">
            <a:spLocks/>
          </p:cNvSpPr>
          <p:nvPr/>
        </p:nvSpPr>
        <p:spPr>
          <a:xfrm>
            <a:off x="838200" y="1447800"/>
            <a:ext cx="7391400" cy="4351338"/>
          </a:xfrm>
          <a:prstGeom prst="rect">
            <a:avLst/>
          </a:prstGeom>
        </p:spPr>
        <p:txBody>
          <a:bodyPr>
            <a:normAutofit fontScale="92500" lnSpcReduction="10000"/>
          </a:bodyPr>
          <a:lstStyle>
            <a:lvl1pPr marL="171450" indent="-171450" algn="l" defTabSz="685800" rtl="0" eaLnBrk="1" latinLnBrk="0" hangingPunct="1">
              <a:lnSpc>
                <a:spcPct val="90000"/>
              </a:lnSpc>
              <a:spcBef>
                <a:spcPct val="3000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ct val="3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buClr>
                <a:schemeClr val="accent2"/>
              </a:buClr>
            </a:pPr>
            <a:r>
              <a:rPr lang="en-US" sz="2400" dirty="0">
                <a:latin typeface="Verdana" panose="020B0604030504040204" pitchFamily="34" charset="0"/>
                <a:ea typeface="Verdana" panose="020B0604030504040204" pitchFamily="34" charset="0"/>
                <a:cs typeface="Verdana" panose="020B0604030504040204" pitchFamily="34" charset="0"/>
              </a:rPr>
              <a:t>When water rates </a:t>
            </a:r>
            <a:r>
              <a:rPr lang="en-US" sz="2400" b="1" dirty="0">
                <a:latin typeface="Verdana" panose="020B0604030504040204" pitchFamily="34" charset="0"/>
                <a:ea typeface="Verdana" panose="020B0604030504040204" pitchFamily="34" charset="0"/>
                <a:cs typeface="Verdana" panose="020B0604030504040204" pitchFamily="34" charset="0"/>
              </a:rPr>
              <a:t>increase</a:t>
            </a:r>
            <a:r>
              <a:rPr lang="en-US" sz="2400" dirty="0">
                <a:latin typeface="Verdana" panose="020B0604030504040204" pitchFamily="34" charset="0"/>
                <a:ea typeface="Verdana" panose="020B0604030504040204" pitchFamily="34" charset="0"/>
                <a:cs typeface="Verdana" panose="020B0604030504040204" pitchFamily="34" charset="0"/>
              </a:rPr>
              <a:t>, water consumption for all households </a:t>
            </a:r>
            <a:r>
              <a:rPr lang="en-US" sz="2400" b="1" dirty="0">
                <a:latin typeface="Verdana" panose="020B0604030504040204" pitchFamily="34" charset="0"/>
                <a:ea typeface="Verdana" panose="020B0604030504040204" pitchFamily="34" charset="0"/>
                <a:cs typeface="Verdana" panose="020B0604030504040204" pitchFamily="34" charset="0"/>
              </a:rPr>
              <a:t>decreases</a:t>
            </a:r>
          </a:p>
          <a:p>
            <a:pPr>
              <a:lnSpc>
                <a:spcPct val="100000"/>
              </a:lnSpc>
              <a:buClr>
                <a:schemeClr val="accent2"/>
              </a:buClr>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a:lnSpc>
                <a:spcPct val="100000"/>
              </a:lnSpc>
              <a:buClr>
                <a:schemeClr val="accent2"/>
              </a:buClr>
            </a:pPr>
            <a:r>
              <a:rPr lang="en-US" sz="2400" dirty="0" smtClean="0">
                <a:latin typeface="Verdana" panose="020B0604030504040204" pitchFamily="34" charset="0"/>
                <a:ea typeface="Verdana" panose="020B0604030504040204" pitchFamily="34" charset="0"/>
                <a:cs typeface="Verdana" panose="020B0604030504040204" pitchFamily="34" charset="0"/>
              </a:rPr>
              <a:t>Greater responses to increases in Tier 1 rates than in Tier 2 rates:</a:t>
            </a:r>
            <a:endParaRPr lang="en-US" sz="1000" dirty="0" smtClean="0">
              <a:latin typeface="Verdana" panose="020B0604030504040204" pitchFamily="34" charset="0"/>
              <a:ea typeface="Verdana" panose="020B0604030504040204" pitchFamily="34" charset="0"/>
              <a:cs typeface="Verdana" panose="020B0604030504040204" pitchFamily="34" charset="0"/>
            </a:endParaRPr>
          </a:p>
          <a:p>
            <a:pPr lvl="1">
              <a:buClr>
                <a:schemeClr val="accent2"/>
              </a:buClr>
            </a:pPr>
            <a:r>
              <a:rPr lang="en-US" sz="2000" dirty="0" smtClean="0">
                <a:latin typeface="Verdana" panose="020B0604030504040204" pitchFamily="34" charset="0"/>
                <a:ea typeface="Verdana" panose="020B0604030504040204" pitchFamily="34" charset="0"/>
                <a:cs typeface="Verdana" panose="020B0604030504040204" pitchFamily="34" charset="0"/>
              </a:rPr>
              <a:t>If Tier 1 rates were to increase by 10%, water demand would decrease by 2% for Tier 1 and 0.7% for Tier 2.</a:t>
            </a:r>
          </a:p>
          <a:p>
            <a:pPr lvl="1">
              <a:buClr>
                <a:schemeClr val="accent2"/>
              </a:buClr>
            </a:pPr>
            <a:r>
              <a:rPr lang="en-US" sz="2000" dirty="0" smtClean="0">
                <a:latin typeface="Verdana" panose="020B0604030504040204" pitchFamily="34" charset="0"/>
                <a:ea typeface="Verdana" panose="020B0604030504040204" pitchFamily="34" charset="0"/>
                <a:cs typeface="Verdana" panose="020B0604030504040204" pitchFamily="34" charset="0"/>
              </a:rPr>
              <a:t>Lower income customers more sensitive to changes in Tier 2 than higher income customers.</a:t>
            </a:r>
          </a:p>
          <a:p>
            <a:pPr marL="342900" lvl="1" indent="0">
              <a:buClr>
                <a:schemeClr val="accent3"/>
              </a:buClr>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a:buClr>
                <a:schemeClr val="accent2"/>
              </a:buClr>
            </a:pPr>
            <a:r>
              <a:rPr lang="en-US" sz="2400" dirty="0" smtClean="0">
                <a:latin typeface="Verdana" panose="020B0604030504040204" pitchFamily="34" charset="0"/>
                <a:ea typeface="Verdana" panose="020B0604030504040204" pitchFamily="34" charset="0"/>
                <a:cs typeface="Verdana" panose="020B0604030504040204" pitchFamily="34" charset="0"/>
              </a:rPr>
              <a:t>Tier 2 rates not triggering their intended savings and are disproportionately affecting lower-income groups.</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3"/>
          <a:stretch>
            <a:fillRect/>
          </a:stretch>
        </p:blipFill>
        <p:spPr>
          <a:xfrm>
            <a:off x="457200" y="6382725"/>
            <a:ext cx="8229600" cy="29956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36" y="228600"/>
            <a:ext cx="8229601" cy="244995"/>
          </a:xfrm>
          <a:prstGeom prst="rect">
            <a:avLst/>
          </a:prstGeom>
        </p:spPr>
      </p:pic>
      <p:sp>
        <p:nvSpPr>
          <p:cNvPr id="11" name="TextBox 10"/>
          <p:cNvSpPr txBox="1"/>
          <p:nvPr/>
        </p:nvSpPr>
        <p:spPr>
          <a:xfrm>
            <a:off x="457200" y="681335"/>
            <a:ext cx="8229600" cy="461665"/>
          </a:xfrm>
          <a:prstGeom prst="rect">
            <a:avLst/>
          </a:prstGeom>
          <a:noFill/>
        </p:spPr>
        <p:txBody>
          <a:bodyPr wrap="square" rtlCol="0">
            <a:spAutoFit/>
          </a:bodyPr>
          <a:lstStyle/>
          <a:p>
            <a:pPr algn="ctr"/>
            <a:r>
              <a:rPr lang="en-US" sz="2400" b="1" dirty="0" smtClean="0">
                <a:solidFill>
                  <a:srgbClr val="2982BF"/>
                </a:solidFill>
                <a:latin typeface="Verdana" panose="020B0604030504040204" pitchFamily="34" charset="0"/>
                <a:ea typeface="Verdana" panose="020B0604030504040204" pitchFamily="34" charset="0"/>
                <a:cs typeface="Verdana" panose="020B0604030504040204" pitchFamily="34" charset="0"/>
              </a:rPr>
              <a:t>TIER WATER RATES</a:t>
            </a:r>
            <a:endParaRPr lang="en-US" sz="2400" b="1" dirty="0">
              <a:solidFill>
                <a:srgbClr val="2982B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45986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spd="med"/>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21"/>
          <p:cNvSpPr>
            <a:spLocks noGrp="1"/>
          </p:cNvSpPr>
          <p:nvPr>
            <p:ph type="sldNum" sz="quarter" idx="12"/>
          </p:nvPr>
        </p:nvSpPr>
        <p:spPr>
          <a:xfrm>
            <a:off x="6455610" y="6339949"/>
            <a:ext cx="2457450" cy="365125"/>
          </a:xfrm>
        </p:spPr>
        <p:txBody>
          <a:bodyPr/>
          <a:lstStyle/>
          <a:p>
            <a:fld id="{85D0E347-7CE2-DC48-8F9C-FE41F83CBBD9}" type="slidenum">
              <a:rPr lang="en-US" smtClean="0"/>
              <a:pPr/>
              <a:t>11</a:t>
            </a:fld>
            <a:endParaRPr lang="en-US" dirty="0"/>
          </a:p>
        </p:txBody>
      </p:sp>
      <p:sp>
        <p:nvSpPr>
          <p:cNvPr id="37" name="Content Placeholder 2"/>
          <p:cNvSpPr txBox="1">
            <a:spLocks/>
          </p:cNvSpPr>
          <p:nvPr/>
        </p:nvSpPr>
        <p:spPr>
          <a:xfrm>
            <a:off x="838200" y="1447800"/>
            <a:ext cx="7391400" cy="4351338"/>
          </a:xfrm>
          <a:prstGeom prst="rect">
            <a:avLst/>
          </a:prstGeom>
        </p:spPr>
        <p:txBody>
          <a:bodyPr>
            <a:normAutofit fontScale="92500" lnSpcReduction="10000"/>
          </a:bodyPr>
          <a:lstStyle>
            <a:lvl1pPr marL="171450" indent="-171450" algn="l" defTabSz="685800" rtl="0" eaLnBrk="1" latinLnBrk="0" hangingPunct="1">
              <a:lnSpc>
                <a:spcPct val="90000"/>
              </a:lnSpc>
              <a:spcBef>
                <a:spcPct val="3000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ct val="3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buClr>
                <a:schemeClr val="accent2"/>
              </a:buClr>
            </a:pPr>
            <a:r>
              <a:rPr lang="en-US" sz="2400" dirty="0">
                <a:latin typeface="Verdana" panose="020B0604030504040204" pitchFamily="34" charset="0"/>
                <a:ea typeface="Verdana" panose="020B0604030504040204" pitchFamily="34" charset="0"/>
                <a:cs typeface="Verdana" panose="020B0604030504040204" pitchFamily="34" charset="0"/>
              </a:rPr>
              <a:t>When water volume allocation is </a:t>
            </a:r>
            <a:r>
              <a:rPr lang="en-US" sz="2400" b="1" dirty="0">
                <a:latin typeface="Verdana" panose="020B0604030504040204" pitchFamily="34" charset="0"/>
                <a:ea typeface="Verdana" panose="020B0604030504040204" pitchFamily="34" charset="0"/>
                <a:cs typeface="Verdana" panose="020B0604030504040204" pitchFamily="34" charset="0"/>
              </a:rPr>
              <a:t>increased</a:t>
            </a:r>
            <a:r>
              <a:rPr lang="en-US" sz="2400" dirty="0">
                <a:latin typeface="Verdana" panose="020B0604030504040204" pitchFamily="34" charset="0"/>
                <a:ea typeface="Verdana" panose="020B0604030504040204" pitchFamily="34" charset="0"/>
                <a:cs typeface="Verdana" panose="020B0604030504040204" pitchFamily="34" charset="0"/>
              </a:rPr>
              <a:t>, SFR water consumption </a:t>
            </a:r>
            <a:r>
              <a:rPr lang="en-US" sz="2400" b="1" dirty="0">
                <a:latin typeface="Verdana" panose="020B0604030504040204" pitchFamily="34" charset="0"/>
                <a:ea typeface="Verdana" panose="020B0604030504040204" pitchFamily="34" charset="0"/>
                <a:cs typeface="Verdana" panose="020B0604030504040204" pitchFamily="34" charset="0"/>
              </a:rPr>
              <a:t>rises</a:t>
            </a:r>
          </a:p>
          <a:p>
            <a:pPr>
              <a:lnSpc>
                <a:spcPct val="100000"/>
              </a:lnSpc>
              <a:buClr>
                <a:schemeClr val="accent2"/>
              </a:buClr>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a:lnSpc>
                <a:spcPct val="100000"/>
              </a:lnSpc>
              <a:buClr>
                <a:schemeClr val="accent2"/>
              </a:buClr>
            </a:pPr>
            <a:r>
              <a:rPr lang="en-US" sz="2400" dirty="0" smtClean="0">
                <a:latin typeface="Verdana" panose="020B0604030504040204" pitchFamily="34" charset="0"/>
                <a:ea typeface="Verdana" panose="020B0604030504040204" pitchFamily="34" charset="0"/>
                <a:cs typeface="Verdana" panose="020B0604030504040204" pitchFamily="34" charset="0"/>
              </a:rPr>
              <a:t>Increase in household volume allocation of 10 HCF (30% average increase) results in SFR water use increase of 9%</a:t>
            </a:r>
          </a:p>
          <a:p>
            <a:pPr marL="0" indent="0">
              <a:lnSpc>
                <a:spcPct val="100000"/>
              </a:lnSpc>
              <a:buClr>
                <a:schemeClr val="accent2"/>
              </a:buClr>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a:buClr>
                <a:schemeClr val="accent2"/>
              </a:buClr>
            </a:pPr>
            <a:r>
              <a:rPr lang="en-US" sz="2400" dirty="0" smtClean="0">
                <a:latin typeface="Verdana" panose="020B0604030504040204" pitchFamily="34" charset="0"/>
                <a:ea typeface="Verdana" panose="020B0604030504040204" pitchFamily="34" charset="0"/>
                <a:cs typeface="Verdana" panose="020B0604030504040204" pitchFamily="34" charset="0"/>
              </a:rPr>
              <a:t>Low water users are more sensitive to increases in volume allocation</a:t>
            </a:r>
          </a:p>
          <a:p>
            <a:pPr>
              <a:buClr>
                <a:schemeClr val="accent2"/>
              </a:buClr>
            </a:pPr>
            <a:endParaRPr lang="en-US" sz="2400" b="1" dirty="0">
              <a:latin typeface="Verdana" panose="020B0604030504040204" pitchFamily="34" charset="0"/>
              <a:ea typeface="Verdana" panose="020B0604030504040204" pitchFamily="34" charset="0"/>
              <a:cs typeface="Verdana" panose="020B0604030504040204" pitchFamily="34" charset="0"/>
            </a:endParaRPr>
          </a:p>
          <a:p>
            <a:pPr>
              <a:buClr>
                <a:schemeClr val="accent2"/>
              </a:buClr>
            </a:pPr>
            <a:r>
              <a:rPr lang="en-US" sz="2400" dirty="0" smtClean="0">
                <a:latin typeface="Verdana" panose="020B0604030504040204" pitchFamily="34" charset="0"/>
                <a:ea typeface="Verdana" panose="020B0604030504040204" pitchFamily="34" charset="0"/>
                <a:cs typeface="Verdana" panose="020B0604030504040204" pitchFamily="34" charset="0"/>
              </a:rPr>
              <a:t>Neither price nor volume are sufficiently targeting higher water users</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3"/>
          <a:stretch>
            <a:fillRect/>
          </a:stretch>
        </p:blipFill>
        <p:spPr>
          <a:xfrm>
            <a:off x="457200" y="6382725"/>
            <a:ext cx="8229600" cy="299560"/>
          </a:xfrm>
          <a:prstGeom prst="rect">
            <a:avLst/>
          </a:prstGeom>
        </p:spPr>
      </p:pic>
      <p:sp>
        <p:nvSpPr>
          <p:cNvPr id="9" name="TextBox 8"/>
          <p:cNvSpPr txBox="1"/>
          <p:nvPr/>
        </p:nvSpPr>
        <p:spPr>
          <a:xfrm>
            <a:off x="990600" y="681335"/>
            <a:ext cx="7467599" cy="461665"/>
          </a:xfrm>
          <a:prstGeom prst="rect">
            <a:avLst/>
          </a:prstGeom>
          <a:noFill/>
        </p:spPr>
        <p:txBody>
          <a:bodyPr wrap="square" rtlCol="0">
            <a:spAutoFit/>
          </a:bodyPr>
          <a:lstStyle/>
          <a:p>
            <a:pPr algn="ctr"/>
            <a:r>
              <a:rPr lang="en-US" sz="2400" b="1" dirty="0" smtClean="0">
                <a:solidFill>
                  <a:srgbClr val="2982BF"/>
                </a:solidFill>
                <a:latin typeface="Verdana" panose="020B0604030504040204" pitchFamily="34" charset="0"/>
                <a:ea typeface="Verdana" panose="020B0604030504040204" pitchFamily="34" charset="0"/>
                <a:cs typeface="Verdana" panose="020B0604030504040204" pitchFamily="34" charset="0"/>
              </a:rPr>
              <a:t>HOUSEHOLD WATER ALLOCATION</a:t>
            </a:r>
            <a:endParaRPr lang="en-US" sz="2400" b="1" dirty="0">
              <a:solidFill>
                <a:srgbClr val="2982BF"/>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36" y="228600"/>
            <a:ext cx="8229601" cy="244995"/>
          </a:xfrm>
          <a:prstGeom prst="rect">
            <a:avLst/>
          </a:prstGeom>
        </p:spPr>
      </p:pic>
    </p:spTree>
    <p:extLst>
      <p:ext uri="{BB962C8B-B14F-4D97-AF65-F5344CB8AC3E}">
        <p14:creationId xmlns:p14="http://schemas.microsoft.com/office/powerpoint/2010/main" val="2145986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spd="med"/>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21"/>
          <p:cNvSpPr>
            <a:spLocks noGrp="1"/>
          </p:cNvSpPr>
          <p:nvPr>
            <p:ph type="sldNum" sz="quarter" idx="12"/>
          </p:nvPr>
        </p:nvSpPr>
        <p:spPr>
          <a:xfrm>
            <a:off x="6455610" y="6339949"/>
            <a:ext cx="2457450" cy="365125"/>
          </a:xfrm>
        </p:spPr>
        <p:txBody>
          <a:bodyPr/>
          <a:lstStyle/>
          <a:p>
            <a:fld id="{85D0E347-7CE2-DC48-8F9C-FE41F83CBBD9}" type="slidenum">
              <a:rPr lang="en-US" smtClean="0"/>
              <a:pPr/>
              <a:t>12</a:t>
            </a:fld>
            <a:endParaRPr lang="en-US" dirty="0"/>
          </a:p>
        </p:txBody>
      </p:sp>
      <p:pic>
        <p:nvPicPr>
          <p:cNvPr id="7" name="Picture 6"/>
          <p:cNvPicPr>
            <a:picLocks noChangeAspect="1"/>
          </p:cNvPicPr>
          <p:nvPr/>
        </p:nvPicPr>
        <p:blipFill>
          <a:blip r:embed="rId3"/>
          <a:stretch>
            <a:fillRect/>
          </a:stretch>
        </p:blipFill>
        <p:spPr>
          <a:xfrm>
            <a:off x="457200" y="6382725"/>
            <a:ext cx="8229600" cy="29956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36" y="228600"/>
            <a:ext cx="8229601" cy="244995"/>
          </a:xfrm>
          <a:prstGeom prst="rect">
            <a:avLst/>
          </a:prstGeom>
        </p:spPr>
      </p:pic>
      <p:sp>
        <p:nvSpPr>
          <p:cNvPr id="23" name="Title 1"/>
          <p:cNvSpPr txBox="1">
            <a:spLocks/>
          </p:cNvSpPr>
          <p:nvPr/>
        </p:nvSpPr>
        <p:spPr>
          <a:xfrm>
            <a:off x="457200" y="554037"/>
            <a:ext cx="8229600" cy="6905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b="1" dirty="0" smtClean="0"/>
          </a:p>
        </p:txBody>
      </p:sp>
      <p:sp>
        <p:nvSpPr>
          <p:cNvPr id="22" name="Title 1"/>
          <p:cNvSpPr txBox="1">
            <a:spLocks/>
          </p:cNvSpPr>
          <p:nvPr/>
        </p:nvSpPr>
        <p:spPr>
          <a:xfrm>
            <a:off x="228600" y="990600"/>
            <a:ext cx="2819400" cy="6905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2982BF"/>
                </a:solidFill>
                <a:latin typeface="Verdana" panose="020B0604030504040204" pitchFamily="34" charset="0"/>
                <a:ea typeface="Verdana" panose="020B0604030504040204" pitchFamily="34" charset="0"/>
                <a:cs typeface="Verdana" panose="020B0604030504040204" pitchFamily="34" charset="0"/>
              </a:rPr>
              <a:t>Income</a:t>
            </a:r>
          </a:p>
        </p:txBody>
      </p:sp>
      <p:sp>
        <p:nvSpPr>
          <p:cNvPr id="26" name="Title 1"/>
          <p:cNvSpPr txBox="1">
            <a:spLocks/>
          </p:cNvSpPr>
          <p:nvPr/>
        </p:nvSpPr>
        <p:spPr>
          <a:xfrm>
            <a:off x="6172200" y="914400"/>
            <a:ext cx="3200400" cy="690563"/>
          </a:xfrm>
          <a:prstGeom prst="rect">
            <a:avLst/>
          </a:prstGeom>
        </p:spPr>
        <p:txBody>
          <a:bodyPr/>
          <a:lstStyle>
            <a:defPPr>
              <a:defRPr lang="en-US"/>
            </a:defPPr>
            <a:lvl1pPr algn="ctr" defTabSz="457200">
              <a:spcBef>
                <a:spcPct val="0"/>
              </a:spcBef>
              <a:buNone/>
              <a:defRPr sz="2400" b="1">
                <a:solidFill>
                  <a:srgbClr val="2982B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Green </a:t>
            </a:r>
            <a:r>
              <a:rPr lang="en-US" dirty="0" smtClean="0"/>
              <a:t>Index</a:t>
            </a:r>
            <a:endParaRPr lang="en-US" dirty="0"/>
          </a:p>
        </p:txBody>
      </p:sp>
      <p:sp>
        <p:nvSpPr>
          <p:cNvPr id="27" name="Title 1"/>
          <p:cNvSpPr txBox="1">
            <a:spLocks/>
          </p:cNvSpPr>
          <p:nvPr/>
        </p:nvSpPr>
        <p:spPr>
          <a:xfrm>
            <a:off x="2667000" y="838200"/>
            <a:ext cx="3962400" cy="6905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2982BF"/>
                </a:solidFill>
                <a:latin typeface="Verdana" panose="020B0604030504040204" pitchFamily="34" charset="0"/>
                <a:ea typeface="Verdana" panose="020B0604030504040204" pitchFamily="34" charset="0"/>
                <a:cs typeface="Verdana" panose="020B0604030504040204" pitchFamily="34" charset="0"/>
              </a:rPr>
              <a:t>Outdoor Landscaping Irrigation</a:t>
            </a:r>
            <a:endParaRPr lang="en-US" sz="2400" b="1" dirty="0">
              <a:solidFill>
                <a:srgbClr val="2982BF"/>
              </a:solidFill>
              <a:latin typeface="Verdana" panose="020B0604030504040204" pitchFamily="34" charset="0"/>
              <a:ea typeface="Verdana" panose="020B0604030504040204" pitchFamily="34" charset="0"/>
              <a:cs typeface="Verdana" panose="020B0604030504040204" pitchFamily="34" charset="0"/>
            </a:endParaRPr>
          </a:p>
        </p:txBody>
      </p:sp>
      <p:pic>
        <p:nvPicPr>
          <p:cNvPr id="28" name="Picture 27" descr="Screen Shot 2014-07-21 at 3.12.1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1676400"/>
            <a:ext cx="2590800" cy="3429000"/>
          </a:xfrm>
          <a:prstGeom prst="rect">
            <a:avLst/>
          </a:prstGeom>
          <a:ln>
            <a:solidFill>
              <a:schemeClr val="tx1">
                <a:lumMod val="50000"/>
                <a:lumOff val="50000"/>
              </a:schemeClr>
            </a:solidFill>
          </a:ln>
        </p:spPr>
      </p:pic>
      <p:pic>
        <p:nvPicPr>
          <p:cNvPr id="4" name="Picture 3" descr="Socioeconomic_LACity v2.jpeg"/>
          <p:cNvPicPr>
            <a:picLocks noChangeAspect="1"/>
          </p:cNvPicPr>
          <p:nvPr/>
        </p:nvPicPr>
        <p:blipFill rotWithShape="1">
          <a:blip r:embed="rId6">
            <a:extLst>
              <a:ext uri="{28A0092B-C50C-407E-A947-70E740481C1C}">
                <a14:useLocalDpi xmlns:a14="http://schemas.microsoft.com/office/drawing/2010/main" val="0"/>
              </a:ext>
            </a:extLst>
          </a:blip>
          <a:srcRect l="9355" t="8111" r="9776" b="7390"/>
          <a:stretch/>
        </p:blipFill>
        <p:spPr>
          <a:xfrm>
            <a:off x="152400" y="1600200"/>
            <a:ext cx="2895600" cy="3581400"/>
          </a:xfrm>
          <a:prstGeom prst="rect">
            <a:avLst/>
          </a:prstGeom>
        </p:spPr>
      </p:pic>
      <p:pic>
        <p:nvPicPr>
          <p:cNvPr id="12" name="Picture 11" descr="Screen Shot 2014-07-21 at 3.14.04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6600" y="1676400"/>
            <a:ext cx="2743200" cy="3408710"/>
          </a:xfrm>
          <a:prstGeom prst="rect">
            <a:avLst/>
          </a:prstGeom>
          <a:ln>
            <a:solidFill>
              <a:schemeClr val="tx1">
                <a:lumMod val="50000"/>
                <a:lumOff val="50000"/>
              </a:schemeClr>
            </a:solidFill>
          </a:ln>
        </p:spPr>
      </p:pic>
      <p:sp>
        <p:nvSpPr>
          <p:cNvPr id="2" name="Rectangle 1"/>
          <p:cNvSpPr/>
          <p:nvPr/>
        </p:nvSpPr>
        <p:spPr>
          <a:xfrm>
            <a:off x="457200" y="5943600"/>
            <a:ext cx="8229600" cy="584776"/>
          </a:xfrm>
          <a:prstGeom prst="rect">
            <a:avLst/>
          </a:prstGeom>
        </p:spPr>
        <p:txBody>
          <a:bodyPr wrap="square">
            <a:spAutoFit/>
          </a:bodyPr>
          <a:lstStyle/>
          <a:p>
            <a:r>
              <a:rPr lang="en-US" sz="1100" i="1" dirty="0" smtClean="0"/>
              <a:t>Maps from: Mini</a:t>
            </a:r>
            <a:r>
              <a:rPr lang="en-US" sz="1100" i="1" dirty="0"/>
              <a:t>, C., T.S. Hogue, S. </a:t>
            </a:r>
            <a:r>
              <a:rPr lang="en-US" sz="1100" i="1" dirty="0" err="1"/>
              <a:t>Pincetl</a:t>
            </a:r>
            <a:r>
              <a:rPr lang="en-US" sz="1100" i="1" dirty="0"/>
              <a:t>, 2014: Estimation of Residential Outdoor Water Use in Los Angeles, California, Landscape and Urban Planning, 127, 124-135</a:t>
            </a:r>
          </a:p>
          <a:p>
            <a:pPr>
              <a:buClr>
                <a:schemeClr val="accent2"/>
              </a:buClr>
            </a:pPr>
            <a:endParaRPr lang="en-US" sz="900" i="1" dirty="0"/>
          </a:p>
        </p:txBody>
      </p:sp>
    </p:spTree>
    <p:extLst>
      <p:ext uri="{BB962C8B-B14F-4D97-AF65-F5344CB8AC3E}">
        <p14:creationId xmlns:p14="http://schemas.microsoft.com/office/powerpoint/2010/main" val="36128115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spd="med"/>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21"/>
          <p:cNvSpPr>
            <a:spLocks noGrp="1"/>
          </p:cNvSpPr>
          <p:nvPr>
            <p:ph type="sldNum" sz="quarter" idx="12"/>
          </p:nvPr>
        </p:nvSpPr>
        <p:spPr>
          <a:xfrm>
            <a:off x="6455610" y="6339949"/>
            <a:ext cx="2457450" cy="365125"/>
          </a:xfrm>
        </p:spPr>
        <p:txBody>
          <a:bodyPr/>
          <a:lstStyle/>
          <a:p>
            <a:fld id="{85D0E347-7CE2-DC48-8F9C-FE41F83CBBD9}" type="slidenum">
              <a:rPr lang="en-US" smtClean="0"/>
              <a:pPr/>
              <a:t>13</a:t>
            </a:fld>
            <a:endParaRPr lang="en-US" dirty="0"/>
          </a:p>
        </p:txBody>
      </p:sp>
      <p:sp>
        <p:nvSpPr>
          <p:cNvPr id="37" name="Content Placeholder 2"/>
          <p:cNvSpPr txBox="1">
            <a:spLocks/>
          </p:cNvSpPr>
          <p:nvPr/>
        </p:nvSpPr>
        <p:spPr>
          <a:xfrm>
            <a:off x="457200" y="1219200"/>
            <a:ext cx="8229600" cy="4953000"/>
          </a:xfrm>
          <a:prstGeom prst="rect">
            <a:avLst/>
          </a:prstGeom>
        </p:spPr>
        <p:txBody>
          <a:bodyPr>
            <a:normAutofit/>
          </a:bodyPr>
          <a:lstStyle>
            <a:lvl1pPr marL="171450" indent="-171450" algn="l" defTabSz="685800" rtl="0" eaLnBrk="1" latinLnBrk="0" hangingPunct="1">
              <a:lnSpc>
                <a:spcPct val="90000"/>
              </a:lnSpc>
              <a:spcBef>
                <a:spcPct val="3000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ct val="3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buClr>
                <a:schemeClr val="accent2"/>
              </a:buClr>
            </a:pPr>
            <a:r>
              <a:rPr lang="en-US" sz="2400" dirty="0" smtClean="0">
                <a:latin typeface="Verdana" panose="020B0604030504040204" pitchFamily="34" charset="0"/>
                <a:ea typeface="Verdana" panose="020B0604030504040204" pitchFamily="34" charset="0"/>
                <a:cs typeface="Verdana" panose="020B0604030504040204" pitchFamily="34" charset="0"/>
              </a:rPr>
              <a:t>Challenge: distinguishing indoor vs. outdoor water use</a:t>
            </a:r>
          </a:p>
          <a:p>
            <a:pPr>
              <a:lnSpc>
                <a:spcPct val="100000"/>
              </a:lnSpc>
              <a:buClr>
                <a:schemeClr val="accent2"/>
              </a:buClr>
            </a:pPr>
            <a:r>
              <a:rPr lang="en-US" sz="2400" dirty="0" smtClean="0">
                <a:latin typeface="Verdana" panose="020B0604030504040204" pitchFamily="34" charset="0"/>
                <a:ea typeface="Verdana" panose="020B0604030504040204" pitchFamily="34" charset="0"/>
                <a:cs typeface="Verdana" panose="020B0604030504040204" pitchFamily="34" charset="0"/>
              </a:rPr>
              <a:t>Outdoor water use accounts for </a:t>
            </a:r>
            <a:r>
              <a:rPr lang="en-US" sz="2400" b="1" dirty="0" smtClean="0">
                <a:latin typeface="Verdana" panose="020B0604030504040204" pitchFamily="34" charset="0"/>
                <a:ea typeface="Verdana" panose="020B0604030504040204" pitchFamily="34" charset="0"/>
                <a:cs typeface="Verdana" panose="020B0604030504040204" pitchFamily="34" charset="0"/>
              </a:rPr>
              <a:t>54% </a:t>
            </a:r>
            <a:r>
              <a:rPr lang="en-US" sz="2400" dirty="0" smtClean="0">
                <a:latin typeface="Verdana" panose="020B0604030504040204" pitchFamily="34" charset="0"/>
                <a:ea typeface="Verdana" panose="020B0604030504040204" pitchFamily="34" charset="0"/>
                <a:cs typeface="Verdana" panose="020B0604030504040204" pitchFamily="34" charset="0"/>
              </a:rPr>
              <a:t>of overall SFR water consumption</a:t>
            </a:r>
          </a:p>
          <a:p>
            <a:pPr>
              <a:lnSpc>
                <a:spcPct val="100000"/>
              </a:lnSpc>
              <a:buClr>
                <a:schemeClr val="accent2"/>
              </a:buClr>
            </a:pPr>
            <a:endParaRPr lang="en-US" sz="2400" b="1"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3"/>
          <a:stretch>
            <a:fillRect/>
          </a:stretch>
        </p:blipFill>
        <p:spPr>
          <a:xfrm>
            <a:off x="457200" y="6382725"/>
            <a:ext cx="8229600" cy="299560"/>
          </a:xfrm>
          <a:prstGeom prst="rect">
            <a:avLst/>
          </a:prstGeom>
        </p:spPr>
      </p:pic>
      <p:sp>
        <p:nvSpPr>
          <p:cNvPr id="9" name="TextBox 8"/>
          <p:cNvSpPr txBox="1"/>
          <p:nvPr/>
        </p:nvSpPr>
        <p:spPr>
          <a:xfrm>
            <a:off x="1" y="681335"/>
            <a:ext cx="9144000" cy="461665"/>
          </a:xfrm>
          <a:prstGeom prst="rect">
            <a:avLst/>
          </a:prstGeom>
          <a:noFill/>
        </p:spPr>
        <p:txBody>
          <a:bodyPr wrap="square" rtlCol="0">
            <a:spAutoFit/>
          </a:bodyPr>
          <a:lstStyle/>
          <a:p>
            <a:pPr algn="ctr"/>
            <a:r>
              <a:rPr lang="en-US" sz="2400" b="1" dirty="0" smtClean="0">
                <a:solidFill>
                  <a:srgbClr val="2982BF"/>
                </a:solidFill>
                <a:latin typeface="Verdana" panose="020B0604030504040204" pitchFamily="34" charset="0"/>
                <a:ea typeface="Verdana" panose="020B0604030504040204" pitchFamily="34" charset="0"/>
                <a:cs typeface="Verdana" panose="020B0604030504040204" pitchFamily="34" charset="0"/>
              </a:rPr>
              <a:t>OUTDOOR WATER CONSUMPTION IN LA</a:t>
            </a:r>
            <a:endParaRPr lang="en-US" sz="2400" b="1" dirty="0">
              <a:solidFill>
                <a:srgbClr val="2982BF"/>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36" y="228600"/>
            <a:ext cx="8229601" cy="244995"/>
          </a:xfrm>
          <a:prstGeom prst="rect">
            <a:avLst/>
          </a:prstGeom>
        </p:spPr>
      </p:pic>
      <p:pic>
        <p:nvPicPr>
          <p:cNvPr id="2" name="Picture 1" descr="PrettySprinkl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400" y="2971800"/>
            <a:ext cx="4876800" cy="3291840"/>
          </a:xfrm>
          <a:prstGeom prst="rect">
            <a:avLst/>
          </a:prstGeom>
        </p:spPr>
      </p:pic>
    </p:spTree>
    <p:extLst>
      <p:ext uri="{BB962C8B-B14F-4D97-AF65-F5344CB8AC3E}">
        <p14:creationId xmlns:p14="http://schemas.microsoft.com/office/powerpoint/2010/main" val="36367743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spd="med"/>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21"/>
          <p:cNvSpPr>
            <a:spLocks noGrp="1"/>
          </p:cNvSpPr>
          <p:nvPr>
            <p:ph type="sldNum" sz="quarter" idx="12"/>
          </p:nvPr>
        </p:nvSpPr>
        <p:spPr>
          <a:xfrm>
            <a:off x="6455610" y="6339949"/>
            <a:ext cx="2457450" cy="365125"/>
          </a:xfrm>
        </p:spPr>
        <p:txBody>
          <a:bodyPr/>
          <a:lstStyle/>
          <a:p>
            <a:fld id="{85D0E347-7CE2-DC48-8F9C-FE41F83CBBD9}" type="slidenum">
              <a:rPr lang="en-US" smtClean="0"/>
              <a:pPr/>
              <a:t>14</a:t>
            </a:fld>
            <a:endParaRPr lang="en-US" dirty="0"/>
          </a:p>
        </p:txBody>
      </p:sp>
      <p:pic>
        <p:nvPicPr>
          <p:cNvPr id="7" name="Picture 6"/>
          <p:cNvPicPr>
            <a:picLocks noChangeAspect="1"/>
          </p:cNvPicPr>
          <p:nvPr/>
        </p:nvPicPr>
        <p:blipFill>
          <a:blip r:embed="rId3"/>
          <a:stretch>
            <a:fillRect/>
          </a:stretch>
        </p:blipFill>
        <p:spPr>
          <a:xfrm>
            <a:off x="457200" y="6382725"/>
            <a:ext cx="8229600" cy="299560"/>
          </a:xfrm>
          <a:prstGeom prst="rect">
            <a:avLst/>
          </a:prstGeom>
        </p:spPr>
      </p:pic>
      <p:sp>
        <p:nvSpPr>
          <p:cNvPr id="9" name="TextBox 8"/>
          <p:cNvSpPr txBox="1"/>
          <p:nvPr/>
        </p:nvSpPr>
        <p:spPr>
          <a:xfrm>
            <a:off x="1" y="681335"/>
            <a:ext cx="9144000" cy="461665"/>
          </a:xfrm>
          <a:prstGeom prst="rect">
            <a:avLst/>
          </a:prstGeom>
          <a:noFill/>
        </p:spPr>
        <p:txBody>
          <a:bodyPr wrap="square" rtlCol="0">
            <a:spAutoFit/>
          </a:bodyPr>
          <a:lstStyle/>
          <a:p>
            <a:pPr algn="ctr"/>
            <a:r>
              <a:rPr lang="en-US" sz="2400" b="1" dirty="0" smtClean="0">
                <a:solidFill>
                  <a:srgbClr val="2982BF"/>
                </a:solidFill>
                <a:latin typeface="Verdana" panose="020B0604030504040204" pitchFamily="34" charset="0"/>
                <a:ea typeface="Verdana" panose="020B0604030504040204" pitchFamily="34" charset="0"/>
                <a:cs typeface="Verdana" panose="020B0604030504040204" pitchFamily="34" charset="0"/>
              </a:rPr>
              <a:t>CONSERVATION MEASURES</a:t>
            </a:r>
            <a:endParaRPr lang="en-US" sz="2400" b="1" dirty="0">
              <a:solidFill>
                <a:srgbClr val="2982BF"/>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36" y="228600"/>
            <a:ext cx="8229601" cy="244995"/>
          </a:xfrm>
          <a:prstGeom prst="rect">
            <a:avLst/>
          </a:prstGeom>
        </p:spPr>
      </p:pic>
      <p:pic>
        <p:nvPicPr>
          <p:cNvPr id="3" name="Picture 2" descr="640x488_06290238_screen-shot-2014-06-28-at-10.35.16-pm.png"/>
          <p:cNvPicPr>
            <a:picLocks noChangeAspect="1"/>
          </p:cNvPicPr>
          <p:nvPr/>
        </p:nvPicPr>
        <p:blipFill rotWithShape="1">
          <a:blip r:embed="rId5">
            <a:extLst>
              <a:ext uri="{28A0092B-C50C-407E-A947-70E740481C1C}">
                <a14:useLocalDpi xmlns:a14="http://schemas.microsoft.com/office/drawing/2010/main" val="0"/>
              </a:ext>
            </a:extLst>
          </a:blip>
          <a:srcRect t="15246" r="43500"/>
          <a:stretch/>
        </p:blipFill>
        <p:spPr>
          <a:xfrm>
            <a:off x="914399" y="1752600"/>
            <a:ext cx="3466879" cy="3965435"/>
          </a:xfrm>
          <a:prstGeom prst="rect">
            <a:avLst/>
          </a:prstGeom>
        </p:spPr>
      </p:pic>
      <p:pic>
        <p:nvPicPr>
          <p:cNvPr id="2" name="Picture 1" descr="Drought_2014_Web_Graphic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5200" y="1828800"/>
            <a:ext cx="4325732" cy="1710461"/>
          </a:xfrm>
          <a:prstGeom prst="rect">
            <a:avLst/>
          </a:prstGeom>
        </p:spPr>
      </p:pic>
    </p:spTree>
    <p:extLst>
      <p:ext uri="{BB962C8B-B14F-4D97-AF65-F5344CB8AC3E}">
        <p14:creationId xmlns:p14="http://schemas.microsoft.com/office/powerpoint/2010/main" val="1007451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spd="med"/>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21"/>
          <p:cNvSpPr>
            <a:spLocks noGrp="1"/>
          </p:cNvSpPr>
          <p:nvPr>
            <p:ph type="sldNum" sz="quarter" idx="12"/>
          </p:nvPr>
        </p:nvSpPr>
        <p:spPr>
          <a:xfrm>
            <a:off x="6455610" y="6339949"/>
            <a:ext cx="2457450" cy="365125"/>
          </a:xfrm>
        </p:spPr>
        <p:txBody>
          <a:bodyPr/>
          <a:lstStyle/>
          <a:p>
            <a:fld id="{85D0E347-7CE2-DC48-8F9C-FE41F83CBBD9}" type="slidenum">
              <a:rPr lang="en-US" smtClean="0"/>
              <a:pPr/>
              <a:t>15</a:t>
            </a:fld>
            <a:endParaRPr lang="en-US" dirty="0"/>
          </a:p>
        </p:txBody>
      </p:sp>
      <p:sp>
        <p:nvSpPr>
          <p:cNvPr id="37" name="Content Placeholder 2"/>
          <p:cNvSpPr txBox="1">
            <a:spLocks/>
          </p:cNvSpPr>
          <p:nvPr/>
        </p:nvSpPr>
        <p:spPr>
          <a:xfrm>
            <a:off x="838200" y="1447800"/>
            <a:ext cx="7391400" cy="4351338"/>
          </a:xfrm>
          <a:prstGeom prst="rect">
            <a:avLst/>
          </a:prstGeom>
        </p:spPr>
        <p:txBody>
          <a:bodyPr>
            <a:normAutofit/>
          </a:bodyPr>
          <a:lstStyle>
            <a:lvl1pPr marL="171450" indent="-171450" algn="l" defTabSz="685800" rtl="0" eaLnBrk="1" latinLnBrk="0" hangingPunct="1">
              <a:lnSpc>
                <a:spcPct val="90000"/>
              </a:lnSpc>
              <a:spcBef>
                <a:spcPct val="3000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ct val="3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buClr>
                <a:schemeClr val="accent2"/>
              </a:buClr>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3"/>
          <a:stretch>
            <a:fillRect/>
          </a:stretch>
        </p:blipFill>
        <p:spPr>
          <a:xfrm>
            <a:off x="457200" y="6382725"/>
            <a:ext cx="8229600" cy="299560"/>
          </a:xfrm>
          <a:prstGeom prst="rect">
            <a:avLst/>
          </a:prstGeom>
        </p:spPr>
      </p:pic>
      <p:sp>
        <p:nvSpPr>
          <p:cNvPr id="9" name="TextBox 8"/>
          <p:cNvSpPr txBox="1"/>
          <p:nvPr/>
        </p:nvSpPr>
        <p:spPr>
          <a:xfrm>
            <a:off x="609600" y="681335"/>
            <a:ext cx="8000999" cy="400110"/>
          </a:xfrm>
          <a:prstGeom prst="rect">
            <a:avLst/>
          </a:prstGeom>
          <a:noFill/>
        </p:spPr>
        <p:txBody>
          <a:bodyPr wrap="square" rtlCol="0">
            <a:spAutoFit/>
          </a:bodyPr>
          <a:lstStyle/>
          <a:p>
            <a:pPr algn="ctr"/>
            <a:r>
              <a:rPr lang="en-US" sz="2000" b="1" dirty="0" smtClean="0">
                <a:solidFill>
                  <a:srgbClr val="2982BF"/>
                </a:solidFill>
                <a:latin typeface="Verdana" panose="020B0604030504040204" pitchFamily="34" charset="0"/>
                <a:ea typeface="Verdana" panose="020B0604030504040204" pitchFamily="34" charset="0"/>
                <a:cs typeface="Verdana" panose="020B0604030504040204" pitchFamily="34" charset="0"/>
              </a:rPr>
              <a:t>2007-2009 LADWP WATER RESTRICTIONS</a:t>
            </a:r>
            <a:endParaRPr lang="en-US" sz="2000" b="1" dirty="0">
              <a:solidFill>
                <a:srgbClr val="2982BF"/>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36" y="228600"/>
            <a:ext cx="8229601" cy="244995"/>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467825368"/>
              </p:ext>
            </p:extLst>
          </p:nvPr>
        </p:nvGraphicFramePr>
        <p:xfrm>
          <a:off x="457200" y="1600200"/>
          <a:ext cx="8153400" cy="4500798"/>
        </p:xfrm>
        <a:graphic>
          <a:graphicData uri="http://schemas.openxmlformats.org/drawingml/2006/table">
            <a:tbl>
              <a:tblPr firstRow="1" bandRow="1">
                <a:tableStyleId>{69012ECD-51FC-41F1-AA8D-1B2483CD663E}</a:tableStyleId>
              </a:tblPr>
              <a:tblGrid>
                <a:gridCol w="1182383"/>
                <a:gridCol w="2214867"/>
                <a:gridCol w="4756150"/>
              </a:tblGrid>
              <a:tr h="389273">
                <a:tc>
                  <a:txBody>
                    <a:bodyPr/>
                    <a:lstStyle/>
                    <a:p>
                      <a:pPr algn="ctr"/>
                      <a:r>
                        <a:rPr lang="en-US" dirty="0" smtClean="0"/>
                        <a:t>Year</a:t>
                      </a:r>
                      <a:endParaRPr lang="en-US" dirty="0"/>
                    </a:p>
                  </a:txBody>
                  <a:tcPr anchor="ctr"/>
                </a:tc>
                <a:tc>
                  <a:txBody>
                    <a:bodyPr/>
                    <a:lstStyle/>
                    <a:p>
                      <a:pPr algn="ctr"/>
                      <a:r>
                        <a:rPr lang="en-US" dirty="0" smtClean="0"/>
                        <a:t>Type of Restriction</a:t>
                      </a:r>
                      <a:endParaRPr lang="en-US" dirty="0"/>
                    </a:p>
                  </a:txBody>
                  <a:tcPr anchor="ctr"/>
                </a:tc>
                <a:tc>
                  <a:txBody>
                    <a:bodyPr/>
                    <a:lstStyle/>
                    <a:p>
                      <a:r>
                        <a:rPr lang="en-US" dirty="0" smtClean="0"/>
                        <a:t>Details</a:t>
                      </a:r>
                      <a:endParaRPr lang="en-US" dirty="0"/>
                    </a:p>
                  </a:txBody>
                  <a:tcPr anchor="ctr"/>
                </a:tc>
              </a:tr>
              <a:tr h="845957">
                <a:tc>
                  <a:txBody>
                    <a:bodyPr/>
                    <a:lstStyle/>
                    <a:p>
                      <a:pPr algn="ctr"/>
                      <a:r>
                        <a:rPr lang="en-US" dirty="0" smtClean="0"/>
                        <a:t>2007</a:t>
                      </a:r>
                      <a:endParaRPr lang="en-US" dirty="0"/>
                    </a:p>
                  </a:txBody>
                  <a:tcPr anchor="ctr"/>
                </a:tc>
                <a:tc>
                  <a:txBody>
                    <a:bodyPr/>
                    <a:lstStyle/>
                    <a:p>
                      <a:pPr algn="ctr"/>
                      <a:r>
                        <a:rPr lang="en-US" dirty="0" smtClean="0"/>
                        <a:t>Voluntary</a:t>
                      </a:r>
                      <a:endParaRPr lang="en-US" dirty="0"/>
                    </a:p>
                  </a:txBody>
                  <a:tcPr anchor="ctr"/>
                </a:tc>
                <a:tc>
                  <a:txBody>
                    <a:bodyPr/>
                    <a:lstStyle/>
                    <a:p>
                      <a:r>
                        <a:rPr lang="en-US" dirty="0" smtClean="0"/>
                        <a:t>Voluntary conservation called for by the mayor </a:t>
                      </a:r>
                      <a:endParaRPr lang="en-US" dirty="0"/>
                    </a:p>
                  </a:txBody>
                  <a:tcPr anchor="ctr"/>
                </a:tc>
              </a:tr>
              <a:tr h="1322469">
                <a:tc>
                  <a:txBody>
                    <a:bodyPr/>
                    <a:lstStyle/>
                    <a:p>
                      <a:pPr algn="ctr"/>
                      <a:r>
                        <a:rPr lang="en-US" dirty="0" smtClean="0"/>
                        <a:t>2008</a:t>
                      </a:r>
                      <a:endParaRPr lang="en-US" dirty="0"/>
                    </a:p>
                  </a:txBody>
                  <a:tcPr anchor="ctr"/>
                </a:tc>
                <a:tc>
                  <a:txBody>
                    <a:bodyPr/>
                    <a:lstStyle/>
                    <a:p>
                      <a:pPr algn="ctr"/>
                      <a:r>
                        <a:rPr lang="en-US" dirty="0" smtClean="0"/>
                        <a:t>Mandatory (Phase I)</a:t>
                      </a:r>
                      <a:endParaRPr lang="en-US" dirty="0"/>
                    </a:p>
                  </a:txBody>
                  <a:tcPr anchor="ctr"/>
                </a:tc>
                <a:tc>
                  <a:txBody>
                    <a:bodyPr/>
                    <a:lstStyle/>
                    <a:p>
                      <a:r>
                        <a:rPr lang="en-US" dirty="0" smtClean="0"/>
                        <a:t>Limitations</a:t>
                      </a:r>
                      <a:r>
                        <a:rPr lang="en-US" baseline="0" dirty="0" smtClean="0"/>
                        <a:t> on:</a:t>
                      </a:r>
                    </a:p>
                    <a:p>
                      <a:pPr marL="285750" indent="-285750">
                        <a:buFontTx/>
                        <a:buChar char="-"/>
                      </a:pPr>
                      <a:r>
                        <a:rPr lang="en-US" baseline="0" dirty="0" smtClean="0"/>
                        <a:t>Daytime watering</a:t>
                      </a:r>
                    </a:p>
                    <a:p>
                      <a:pPr marL="285750" indent="-285750">
                        <a:buFontTx/>
                        <a:buChar char="-"/>
                      </a:pPr>
                      <a:r>
                        <a:rPr lang="en-US" baseline="0" dirty="0" smtClean="0"/>
                        <a:t>Frequency and duration of outdoor irrigation depending on irrigation technique</a:t>
                      </a:r>
                    </a:p>
                    <a:p>
                      <a:pPr marL="285750" indent="-285750">
                        <a:buFontTx/>
                        <a:buChar char="-"/>
                      </a:pPr>
                      <a:r>
                        <a:rPr lang="en-US" baseline="0" dirty="0" smtClean="0"/>
                        <a:t>Water waste practices</a:t>
                      </a:r>
                    </a:p>
                  </a:txBody>
                  <a:tcPr anchor="ctr"/>
                </a:tc>
              </a:tr>
              <a:tr h="1938101">
                <a:tc>
                  <a:txBody>
                    <a:bodyPr/>
                    <a:lstStyle/>
                    <a:p>
                      <a:pPr algn="ctr"/>
                      <a:r>
                        <a:rPr lang="en-US" dirty="0" smtClean="0"/>
                        <a:t>2009</a:t>
                      </a:r>
                      <a:endParaRPr lang="en-US" dirty="0"/>
                    </a:p>
                  </a:txBody>
                  <a:tcPr anchor="ctr"/>
                </a:tc>
                <a:tc>
                  <a:txBody>
                    <a:bodyPr/>
                    <a:lstStyle/>
                    <a:p>
                      <a:pPr algn="ctr"/>
                      <a:r>
                        <a:rPr lang="en-US" dirty="0" smtClean="0"/>
                        <a:t>Mandatory (Phase III) </a:t>
                      </a:r>
                    </a:p>
                    <a:p>
                      <a:pPr algn="ctr"/>
                      <a:r>
                        <a:rPr lang="en-US" dirty="0" smtClean="0"/>
                        <a:t>+ Pricing</a:t>
                      </a:r>
                      <a:endParaRPr lang="en-US" dirty="0"/>
                    </a:p>
                  </a:txBody>
                  <a:tcPr anchor="ctr"/>
                </a:tc>
                <a:tc>
                  <a:txBody>
                    <a:bodyPr/>
                    <a:lstStyle/>
                    <a:p>
                      <a:r>
                        <a:rPr lang="en-US" smtClean="0"/>
                        <a:t>Previous 2008 </a:t>
                      </a:r>
                      <a:r>
                        <a:rPr lang="en-US" dirty="0" smtClean="0"/>
                        <a:t>limitations</a:t>
                      </a:r>
                      <a:r>
                        <a:rPr lang="en-US" baseline="0" dirty="0" smtClean="0"/>
                        <a:t> </a:t>
                      </a:r>
                      <a:r>
                        <a:rPr lang="en-US" b="1" baseline="0" dirty="0" smtClean="0"/>
                        <a:t>PLUS</a:t>
                      </a:r>
                      <a:r>
                        <a:rPr lang="en-US" baseline="0" dirty="0" smtClean="0"/>
                        <a:t>:</a:t>
                      </a:r>
                    </a:p>
                    <a:p>
                      <a:pPr marL="285750" indent="-285750">
                        <a:buFontTx/>
                        <a:buChar char="-"/>
                      </a:pPr>
                      <a:r>
                        <a:rPr lang="en-US" baseline="0" smtClean="0"/>
                        <a:t>Only two </a:t>
                      </a:r>
                      <a:r>
                        <a:rPr lang="en-US" baseline="0" dirty="0" smtClean="0"/>
                        <a:t>days of watering allowed/week</a:t>
                      </a:r>
                    </a:p>
                    <a:p>
                      <a:pPr marL="285750" indent="-285750">
                        <a:buFontTx/>
                        <a:buChar char="-"/>
                      </a:pPr>
                      <a:r>
                        <a:rPr lang="en-US" baseline="0" dirty="0" smtClean="0"/>
                        <a:t>Pool and spa restrictions</a:t>
                      </a:r>
                    </a:p>
                    <a:p>
                      <a:pPr marL="285750" indent="-285750">
                        <a:buFontTx/>
                        <a:buChar char="-"/>
                      </a:pPr>
                      <a:r>
                        <a:rPr lang="en-US" baseline="0" dirty="0" smtClean="0"/>
                        <a:t>No washing of vehicles in streets</a:t>
                      </a:r>
                    </a:p>
                    <a:p>
                      <a:pPr marL="285750" indent="-285750">
                        <a:buFontTx/>
                        <a:buChar char="-"/>
                      </a:pPr>
                      <a:r>
                        <a:rPr lang="en-US" baseline="0" dirty="0" smtClean="0"/>
                        <a:t>Increased reductions in watering times and frequency</a:t>
                      </a:r>
                    </a:p>
                    <a:p>
                      <a:endParaRPr lang="en-US" baseline="0" dirty="0" smtClean="0"/>
                    </a:p>
                    <a:p>
                      <a:r>
                        <a:rPr lang="en-US" baseline="0" dirty="0" smtClean="0"/>
                        <a:t>Decrease in SFR allocation by 15%</a:t>
                      </a:r>
                    </a:p>
                    <a:p>
                      <a:r>
                        <a:rPr lang="en-US" baseline="0" dirty="0" smtClean="0"/>
                        <a:t>Increase in Tier II rate by 44%</a:t>
                      </a:r>
                      <a:endParaRPr lang="en-US" dirty="0"/>
                    </a:p>
                  </a:txBody>
                  <a:tcPr anchor="ctr"/>
                </a:tc>
              </a:tr>
            </a:tbl>
          </a:graphicData>
        </a:graphic>
      </p:graphicFrame>
    </p:spTree>
    <p:extLst>
      <p:ext uri="{BB962C8B-B14F-4D97-AF65-F5344CB8AC3E}">
        <p14:creationId xmlns:p14="http://schemas.microsoft.com/office/powerpoint/2010/main" val="1007451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spd="med"/>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21"/>
          <p:cNvSpPr>
            <a:spLocks noGrp="1"/>
          </p:cNvSpPr>
          <p:nvPr>
            <p:ph type="sldNum" sz="quarter" idx="12"/>
          </p:nvPr>
        </p:nvSpPr>
        <p:spPr>
          <a:xfrm>
            <a:off x="6455610" y="6339949"/>
            <a:ext cx="2457450" cy="365125"/>
          </a:xfrm>
        </p:spPr>
        <p:txBody>
          <a:bodyPr/>
          <a:lstStyle/>
          <a:p>
            <a:fld id="{85D0E347-7CE2-DC48-8F9C-FE41F83CBBD9}" type="slidenum">
              <a:rPr lang="en-US" smtClean="0"/>
              <a:pPr/>
              <a:t>16</a:t>
            </a:fld>
            <a:endParaRPr lang="en-US" dirty="0"/>
          </a:p>
        </p:txBody>
      </p:sp>
      <p:pic>
        <p:nvPicPr>
          <p:cNvPr id="7" name="Picture 6"/>
          <p:cNvPicPr>
            <a:picLocks noChangeAspect="1"/>
          </p:cNvPicPr>
          <p:nvPr/>
        </p:nvPicPr>
        <p:blipFill>
          <a:blip r:embed="rId3"/>
          <a:stretch>
            <a:fillRect/>
          </a:stretch>
        </p:blipFill>
        <p:spPr>
          <a:xfrm>
            <a:off x="457200" y="6382725"/>
            <a:ext cx="8229600" cy="29956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36" y="228600"/>
            <a:ext cx="8229601" cy="244995"/>
          </a:xfrm>
          <a:prstGeom prst="rect">
            <a:avLst/>
          </a:prstGeom>
        </p:spPr>
      </p:pic>
      <p:sp>
        <p:nvSpPr>
          <p:cNvPr id="8" name="TextBox 7"/>
          <p:cNvSpPr txBox="1"/>
          <p:nvPr/>
        </p:nvSpPr>
        <p:spPr>
          <a:xfrm>
            <a:off x="609600" y="681335"/>
            <a:ext cx="8000999" cy="400110"/>
          </a:xfrm>
          <a:prstGeom prst="rect">
            <a:avLst/>
          </a:prstGeom>
          <a:noFill/>
        </p:spPr>
        <p:txBody>
          <a:bodyPr wrap="square" rtlCol="0">
            <a:spAutoFit/>
          </a:bodyPr>
          <a:lstStyle/>
          <a:p>
            <a:pPr algn="ctr"/>
            <a:r>
              <a:rPr lang="en-US" sz="2000" b="1" dirty="0" smtClean="0">
                <a:solidFill>
                  <a:srgbClr val="2982BF"/>
                </a:solidFill>
                <a:latin typeface="Verdana" panose="020B0604030504040204" pitchFamily="34" charset="0"/>
                <a:ea typeface="Verdana" panose="020B0604030504040204" pitchFamily="34" charset="0"/>
                <a:cs typeface="Verdana" panose="020B0604030504040204" pitchFamily="34" charset="0"/>
              </a:rPr>
              <a:t>EFFECTIVENESS OF 2007-2009 WATER RESTRICTIONS</a:t>
            </a:r>
            <a:endParaRPr lang="en-US" sz="2000" b="1" dirty="0">
              <a:solidFill>
                <a:srgbClr val="2982BF"/>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1" name="Group 10"/>
          <p:cNvGrpSpPr/>
          <p:nvPr/>
        </p:nvGrpSpPr>
        <p:grpSpPr>
          <a:xfrm>
            <a:off x="2209800" y="1143000"/>
            <a:ext cx="5334000" cy="5105400"/>
            <a:chOff x="2857372" y="773284"/>
            <a:chExt cx="5644409" cy="5811080"/>
          </a:xfrm>
        </p:grpSpPr>
        <p:pic>
          <p:nvPicPr>
            <p:cNvPr id="12" name="Picture 11" descr="icon_1587.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44936" y="2697564"/>
              <a:ext cx="3190144" cy="3190144"/>
            </a:xfrm>
            <a:prstGeom prst="rect">
              <a:avLst/>
            </a:prstGeom>
          </p:spPr>
        </p:pic>
        <p:pic>
          <p:nvPicPr>
            <p:cNvPr id="13" name="Picture 12" descr="icon_1587.png"/>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31888" y="2937104"/>
              <a:ext cx="1766237" cy="1766237"/>
            </a:xfrm>
            <a:prstGeom prst="rect">
              <a:avLst/>
            </a:prstGeom>
          </p:spPr>
        </p:pic>
        <p:sp>
          <p:nvSpPr>
            <p:cNvPr id="14" name="TextBox 13"/>
            <p:cNvSpPr txBox="1"/>
            <p:nvPr/>
          </p:nvSpPr>
          <p:spPr>
            <a:xfrm>
              <a:off x="3609146" y="773284"/>
              <a:ext cx="4892635" cy="595541"/>
            </a:xfrm>
            <a:prstGeom prst="rect">
              <a:avLst/>
            </a:prstGeom>
            <a:noFill/>
          </p:spPr>
          <p:txBody>
            <a:bodyPr wrap="square" rtlCol="0">
              <a:spAutoFit/>
            </a:bodyPr>
            <a:lstStyle/>
            <a:p>
              <a:r>
                <a:rPr lang="en-US" sz="2800" b="1" dirty="0" smtClean="0">
                  <a:latin typeface="Verdana" panose="020B0604030504040204" pitchFamily="34" charset="0"/>
                  <a:ea typeface="Verdana" panose="020B0604030504040204" pitchFamily="34" charset="0"/>
                  <a:cs typeface="Verdana" panose="020B0604030504040204" pitchFamily="34" charset="0"/>
                </a:rPr>
                <a:t>Water Savings</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3095491" y="5666336"/>
              <a:ext cx="1693315" cy="646331"/>
            </a:xfrm>
            <a:prstGeom prst="rect">
              <a:avLst/>
            </a:prstGeom>
            <a:noFill/>
          </p:spPr>
          <p:txBody>
            <a:bodyPr wrap="square" rtlCol="0">
              <a:spAutoFit/>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Voluntary Restrictions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5248893" y="5661034"/>
              <a:ext cx="1935678" cy="923330"/>
            </a:xfrm>
            <a:prstGeom prst="rect">
              <a:avLst/>
            </a:prstGeom>
            <a:noFill/>
          </p:spPr>
          <p:txBody>
            <a:bodyPr wrap="square" rtlCol="0">
              <a:spAutoFit/>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Mandatory Restrictions and Pricing</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p:cNvSpPr txBox="1"/>
            <p:nvPr/>
          </p:nvSpPr>
          <p:spPr>
            <a:xfrm>
              <a:off x="5757724" y="3960263"/>
              <a:ext cx="1085128" cy="595541"/>
            </a:xfrm>
            <a:prstGeom prst="rect">
              <a:avLst/>
            </a:prstGeom>
            <a:noFill/>
          </p:spPr>
          <p:txBody>
            <a:bodyPr wrap="square" rtlCol="0">
              <a:sp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23%</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p:nvSpPr>
          <p:spPr>
            <a:xfrm>
              <a:off x="3633188" y="3451523"/>
              <a:ext cx="1085128" cy="595541"/>
            </a:xfrm>
            <a:prstGeom prst="rect">
              <a:avLst/>
            </a:prstGeom>
            <a:noFill/>
          </p:spPr>
          <p:txBody>
            <a:bodyPr wrap="square" rtlCol="0">
              <a:spAutoFit/>
            </a:bodyPr>
            <a:lstStyle/>
            <a:p>
              <a:r>
                <a:rPr lang="en-US" sz="2800" dirty="0">
                  <a:solidFill>
                    <a:srgbClr val="FFFFFF"/>
                  </a:solidFill>
                  <a:latin typeface="Verdana" panose="020B0604030504040204" pitchFamily="34" charset="0"/>
                  <a:ea typeface="Verdana" panose="020B0604030504040204" pitchFamily="34" charset="0"/>
                  <a:cs typeface="Verdana" panose="020B0604030504040204" pitchFamily="34" charset="0"/>
                </a:rPr>
                <a:t>6</a:t>
              </a:r>
              <a:r>
                <a:rPr lang="en-US" sz="280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a:t>
              </a:r>
              <a:endParaRPr lang="en-US" sz="28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9" name="Picture 18" descr="icon_725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857372" y="1621651"/>
              <a:ext cx="1397060" cy="1539435"/>
            </a:xfrm>
            <a:prstGeom prst="rect">
              <a:avLst/>
            </a:prstGeom>
          </p:spPr>
        </p:pic>
        <p:pic>
          <p:nvPicPr>
            <p:cNvPr id="20" name="Picture 19" descr="icon_725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9607" y="1587630"/>
              <a:ext cx="1426033" cy="1426033"/>
            </a:xfrm>
            <a:prstGeom prst="rect">
              <a:avLst/>
            </a:prstGeom>
          </p:spPr>
        </p:pic>
      </p:grpSp>
    </p:spTree>
    <p:extLst>
      <p:ext uri="{BB962C8B-B14F-4D97-AF65-F5344CB8AC3E}">
        <p14:creationId xmlns:p14="http://schemas.microsoft.com/office/powerpoint/2010/main" val="2199026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spd="med"/>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7-21 at 4.56.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2590800"/>
            <a:ext cx="5410200" cy="3874633"/>
          </a:xfrm>
          <a:prstGeom prst="rect">
            <a:avLst/>
          </a:prstGeom>
        </p:spPr>
      </p:pic>
      <p:sp>
        <p:nvSpPr>
          <p:cNvPr id="36" name="Slide Number Placeholder 21"/>
          <p:cNvSpPr>
            <a:spLocks noGrp="1"/>
          </p:cNvSpPr>
          <p:nvPr>
            <p:ph type="sldNum" sz="quarter" idx="12"/>
          </p:nvPr>
        </p:nvSpPr>
        <p:spPr>
          <a:xfrm>
            <a:off x="6455610" y="6339949"/>
            <a:ext cx="2457450" cy="365125"/>
          </a:xfrm>
        </p:spPr>
        <p:txBody>
          <a:bodyPr/>
          <a:lstStyle/>
          <a:p>
            <a:fld id="{85D0E347-7CE2-DC48-8F9C-FE41F83CBBD9}" type="slidenum">
              <a:rPr lang="en-US" smtClean="0"/>
              <a:pPr/>
              <a:t>17</a:t>
            </a:fld>
            <a:endParaRPr lang="en-US" dirty="0"/>
          </a:p>
        </p:txBody>
      </p:sp>
      <p:sp>
        <p:nvSpPr>
          <p:cNvPr id="37" name="Content Placeholder 2"/>
          <p:cNvSpPr txBox="1">
            <a:spLocks/>
          </p:cNvSpPr>
          <p:nvPr/>
        </p:nvSpPr>
        <p:spPr>
          <a:xfrm>
            <a:off x="838200" y="1447800"/>
            <a:ext cx="7391400" cy="4351338"/>
          </a:xfrm>
          <a:prstGeom prst="rect">
            <a:avLst/>
          </a:prstGeom>
        </p:spPr>
        <p:txBody>
          <a:bodyPr>
            <a:normAutofit/>
          </a:bodyPr>
          <a:lstStyle>
            <a:lvl1pPr marL="171450" indent="-171450" algn="l" defTabSz="685800" rtl="0" eaLnBrk="1" latinLnBrk="0" hangingPunct="1">
              <a:lnSpc>
                <a:spcPct val="90000"/>
              </a:lnSpc>
              <a:spcBef>
                <a:spcPct val="3000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ct val="3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buClr>
                <a:schemeClr val="accent2"/>
              </a:buClr>
            </a:pPr>
            <a:r>
              <a:rPr lang="en-US" sz="2400" dirty="0" smtClean="0">
                <a:latin typeface="Verdana" panose="020B0604030504040204" pitchFamily="34" charset="0"/>
                <a:ea typeface="Verdana" panose="020B0604030504040204" pitchFamily="34" charset="0"/>
                <a:cs typeface="Verdana" panose="020B0604030504040204" pitchFamily="34" charset="0"/>
              </a:rPr>
              <a:t>Stringent mandatory restrictions of June 2009 led to around </a:t>
            </a:r>
            <a:r>
              <a:rPr lang="en-US" sz="2400" b="1" dirty="0" smtClean="0">
                <a:latin typeface="Verdana" panose="020B0604030504040204" pitchFamily="34" charset="0"/>
                <a:ea typeface="Verdana" panose="020B0604030504040204" pitchFamily="34" charset="0"/>
                <a:cs typeface="Verdana" panose="020B0604030504040204" pitchFamily="34" charset="0"/>
              </a:rPr>
              <a:t>35% reduction in outdoor irrigation rates</a:t>
            </a:r>
            <a:r>
              <a:rPr lang="en-US" sz="2400" dirty="0" smtClean="0">
                <a:latin typeface="Verdana" panose="020B0604030504040204" pitchFamily="34" charset="0"/>
                <a:ea typeface="Verdana" panose="020B0604030504040204" pitchFamily="34" charset="0"/>
                <a:cs typeface="Verdana" panose="020B0604030504040204" pitchFamily="34" charset="0"/>
              </a:rPr>
              <a:t>.</a:t>
            </a:r>
          </a:p>
          <a:p>
            <a:pPr>
              <a:lnSpc>
                <a:spcPct val="100000"/>
              </a:lnSpc>
              <a:buClr>
                <a:schemeClr val="accent2"/>
              </a:buClr>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marL="0" indent="0">
              <a:buClr>
                <a:schemeClr val="accent2"/>
              </a:buClr>
              <a:buNone/>
            </a:pPr>
            <a:endParaRPr lang="en-US" sz="10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4"/>
          <a:stretch>
            <a:fillRect/>
          </a:stretch>
        </p:blipFill>
        <p:spPr>
          <a:xfrm>
            <a:off x="457200" y="6382725"/>
            <a:ext cx="8229600" cy="299560"/>
          </a:xfrm>
          <a:prstGeom prst="rect">
            <a:avLst/>
          </a:prstGeom>
        </p:spPr>
      </p:pic>
      <p:sp>
        <p:nvSpPr>
          <p:cNvPr id="9" name="TextBox 8"/>
          <p:cNvSpPr txBox="1"/>
          <p:nvPr/>
        </p:nvSpPr>
        <p:spPr>
          <a:xfrm>
            <a:off x="762000" y="681335"/>
            <a:ext cx="7848600" cy="461665"/>
          </a:xfrm>
          <a:prstGeom prst="rect">
            <a:avLst/>
          </a:prstGeom>
          <a:noFill/>
        </p:spPr>
        <p:txBody>
          <a:bodyPr wrap="square" rtlCol="0">
            <a:spAutoFit/>
          </a:bodyPr>
          <a:lstStyle/>
          <a:p>
            <a:pPr algn="ctr"/>
            <a:r>
              <a:rPr lang="en-US" sz="2400" b="1" dirty="0" smtClean="0">
                <a:solidFill>
                  <a:srgbClr val="2982BF"/>
                </a:solidFill>
                <a:latin typeface="Verdana" panose="020B0604030504040204" pitchFamily="34" charset="0"/>
                <a:ea typeface="Verdana" panose="020B0604030504040204" pitchFamily="34" charset="0"/>
                <a:cs typeface="Verdana" panose="020B0604030504040204" pitchFamily="34" charset="0"/>
              </a:rPr>
              <a:t>RESTRICTIONS AND OUTDOOR WATER USE</a:t>
            </a:r>
            <a:endParaRPr lang="en-US" sz="2400" b="1" dirty="0">
              <a:solidFill>
                <a:srgbClr val="2982BF"/>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936" y="228600"/>
            <a:ext cx="8229601" cy="244995"/>
          </a:xfrm>
          <a:prstGeom prst="rect">
            <a:avLst/>
          </a:prstGeom>
        </p:spPr>
      </p:pic>
    </p:spTree>
    <p:extLst>
      <p:ext uri="{BB962C8B-B14F-4D97-AF65-F5344CB8AC3E}">
        <p14:creationId xmlns:p14="http://schemas.microsoft.com/office/powerpoint/2010/main" val="969298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spd="med"/>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21"/>
          <p:cNvSpPr>
            <a:spLocks noGrp="1"/>
          </p:cNvSpPr>
          <p:nvPr>
            <p:ph type="sldNum" sz="quarter" idx="12"/>
          </p:nvPr>
        </p:nvSpPr>
        <p:spPr>
          <a:xfrm>
            <a:off x="6455610" y="6339949"/>
            <a:ext cx="2457450" cy="365125"/>
          </a:xfrm>
        </p:spPr>
        <p:txBody>
          <a:bodyPr/>
          <a:lstStyle/>
          <a:p>
            <a:fld id="{85D0E347-7CE2-DC48-8F9C-FE41F83CBBD9}" type="slidenum">
              <a:rPr lang="en-US" smtClean="0"/>
              <a:pPr/>
              <a:t>18</a:t>
            </a:fld>
            <a:endParaRPr lang="en-US" dirty="0"/>
          </a:p>
        </p:txBody>
      </p:sp>
      <p:sp>
        <p:nvSpPr>
          <p:cNvPr id="37" name="Content Placeholder 2"/>
          <p:cNvSpPr txBox="1">
            <a:spLocks/>
          </p:cNvSpPr>
          <p:nvPr/>
        </p:nvSpPr>
        <p:spPr>
          <a:xfrm>
            <a:off x="457200" y="1447800"/>
            <a:ext cx="8153400" cy="4876800"/>
          </a:xfrm>
          <a:prstGeom prst="rect">
            <a:avLst/>
          </a:prstGeom>
        </p:spPr>
        <p:txBody>
          <a:bodyPr>
            <a:normAutofit/>
          </a:bodyPr>
          <a:lstStyle>
            <a:lvl1pPr marL="171450" indent="-171450" algn="l" defTabSz="685800" rtl="0" eaLnBrk="1" latinLnBrk="0" hangingPunct="1">
              <a:lnSpc>
                <a:spcPct val="90000"/>
              </a:lnSpc>
              <a:spcBef>
                <a:spcPct val="3000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ct val="3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a:lstStyle>
          <a:p>
            <a:pPr lvl="1">
              <a:buClr>
                <a:schemeClr val="accent2"/>
              </a:buClr>
            </a:pPr>
            <a:endParaRPr lang="en-US" sz="2000" dirty="0" smtClean="0">
              <a:latin typeface="Verdana"/>
              <a:cs typeface="Verdana"/>
            </a:endParaRPr>
          </a:p>
          <a:p>
            <a:pPr marL="514350" lvl="2">
              <a:buClr>
                <a:schemeClr val="accent2"/>
              </a:buClr>
            </a:pPr>
            <a:r>
              <a:rPr lang="en-US" sz="2000" dirty="0" smtClean="0">
                <a:cs typeface="Verdana"/>
              </a:rPr>
              <a:t>2009 Restrictions: Reductions </a:t>
            </a:r>
            <a:r>
              <a:rPr lang="en-US" sz="2000" dirty="0">
                <a:cs typeface="Verdana"/>
              </a:rPr>
              <a:t>across all neighborhoods</a:t>
            </a:r>
          </a:p>
          <a:p>
            <a:pPr lvl="2">
              <a:buClr>
                <a:schemeClr val="accent2"/>
              </a:buClr>
            </a:pPr>
            <a:r>
              <a:rPr lang="en-US" sz="1700" dirty="0">
                <a:cs typeface="Verdana"/>
              </a:rPr>
              <a:t>Annual single-family water use decreased by:</a:t>
            </a:r>
          </a:p>
          <a:p>
            <a:pPr lvl="3">
              <a:buClr>
                <a:schemeClr val="accent2"/>
              </a:buClr>
            </a:pPr>
            <a:r>
              <a:rPr lang="en-US" sz="1550" dirty="0">
                <a:cs typeface="Verdana"/>
              </a:rPr>
              <a:t>17% in Pacific Palisades </a:t>
            </a:r>
          </a:p>
          <a:p>
            <a:pPr lvl="3">
              <a:buClr>
                <a:schemeClr val="accent2"/>
              </a:buClr>
            </a:pPr>
            <a:r>
              <a:rPr lang="en-US" sz="1550" dirty="0">
                <a:cs typeface="Verdana"/>
              </a:rPr>
              <a:t>11% for Florence (2008-2010) </a:t>
            </a:r>
            <a:endParaRPr lang="en-US" sz="2000" dirty="0">
              <a:cs typeface="Verdana"/>
            </a:endParaRPr>
          </a:p>
          <a:p>
            <a:pPr lvl="2">
              <a:buClr>
                <a:schemeClr val="accent2"/>
              </a:buClr>
            </a:pPr>
            <a:r>
              <a:rPr lang="en-US" sz="1700" dirty="0">
                <a:cs typeface="Verdana"/>
              </a:rPr>
              <a:t>Low-water users reduce consumption more than higher water users when rates increase</a:t>
            </a:r>
          </a:p>
          <a:p>
            <a:pPr lvl="1">
              <a:buClr>
                <a:schemeClr val="accent2"/>
              </a:buClr>
            </a:pPr>
            <a:endParaRPr lang="en-US" sz="2000" dirty="0" smtClean="0">
              <a:latin typeface="Verdana"/>
              <a:cs typeface="Verdana"/>
            </a:endParaRPr>
          </a:p>
          <a:p>
            <a:pPr lvl="1">
              <a:buClr>
                <a:schemeClr val="accent2"/>
              </a:buClr>
            </a:pPr>
            <a:r>
              <a:rPr lang="en-US" sz="2000" dirty="0">
                <a:cs typeface="Verdana"/>
              </a:rPr>
              <a:t>2007 and 2008 restrictions: Lower income groups conserved more than higher income groups</a:t>
            </a:r>
            <a:endParaRPr lang="en-US" sz="2300" dirty="0">
              <a:cs typeface="Verdana"/>
            </a:endParaRPr>
          </a:p>
          <a:p>
            <a:pPr lvl="1">
              <a:buClr>
                <a:schemeClr val="accent2"/>
              </a:buClr>
            </a:pPr>
            <a:r>
              <a:rPr lang="en-US" sz="2000" b="1" dirty="0">
                <a:cs typeface="Verdana"/>
              </a:rPr>
              <a:t>Mandatory restrictions </a:t>
            </a:r>
            <a:r>
              <a:rPr lang="en-US" sz="2000" dirty="0">
                <a:cs typeface="Verdana"/>
              </a:rPr>
              <a:t>are more effective at targeting higher income users (as opposed to voluntary measures)</a:t>
            </a:r>
          </a:p>
          <a:p>
            <a:pPr lvl="1">
              <a:buClr>
                <a:schemeClr val="accent2"/>
              </a:buClr>
            </a:pPr>
            <a:endParaRPr lang="en-US" sz="2000" dirty="0">
              <a:latin typeface="Verdana"/>
              <a:cs typeface="Verdana"/>
            </a:endParaRPr>
          </a:p>
        </p:txBody>
      </p:sp>
      <p:pic>
        <p:nvPicPr>
          <p:cNvPr id="7" name="Picture 6"/>
          <p:cNvPicPr>
            <a:picLocks noChangeAspect="1"/>
          </p:cNvPicPr>
          <p:nvPr/>
        </p:nvPicPr>
        <p:blipFill>
          <a:blip r:embed="rId3"/>
          <a:stretch>
            <a:fillRect/>
          </a:stretch>
        </p:blipFill>
        <p:spPr>
          <a:xfrm>
            <a:off x="457200" y="6382725"/>
            <a:ext cx="8229600" cy="299560"/>
          </a:xfrm>
          <a:prstGeom prst="rect">
            <a:avLst/>
          </a:prstGeom>
        </p:spPr>
      </p:pic>
      <p:sp>
        <p:nvSpPr>
          <p:cNvPr id="9" name="TextBox 8"/>
          <p:cNvSpPr txBox="1"/>
          <p:nvPr/>
        </p:nvSpPr>
        <p:spPr>
          <a:xfrm>
            <a:off x="457200" y="681335"/>
            <a:ext cx="8229600" cy="461665"/>
          </a:xfrm>
          <a:prstGeom prst="rect">
            <a:avLst/>
          </a:prstGeom>
          <a:noFill/>
        </p:spPr>
        <p:txBody>
          <a:bodyPr wrap="square" rtlCol="0">
            <a:spAutoFit/>
          </a:bodyPr>
          <a:lstStyle/>
          <a:p>
            <a:pPr algn="ctr"/>
            <a:r>
              <a:rPr lang="en-US" sz="2400" b="1" dirty="0" smtClean="0">
                <a:solidFill>
                  <a:srgbClr val="2982BF"/>
                </a:solidFill>
                <a:latin typeface="Verdana" panose="020B0604030504040204" pitchFamily="34" charset="0"/>
                <a:ea typeface="Verdana" panose="020B0604030504040204" pitchFamily="34" charset="0"/>
                <a:cs typeface="Verdana" panose="020B0604030504040204" pitchFamily="34" charset="0"/>
              </a:rPr>
              <a:t>SUMMARY OF WATER RESTRICTION FINDINGS</a:t>
            </a:r>
            <a:endParaRPr lang="en-US" sz="2400" b="1" dirty="0">
              <a:solidFill>
                <a:srgbClr val="2982BF"/>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36" y="228600"/>
            <a:ext cx="8229601" cy="244995"/>
          </a:xfrm>
          <a:prstGeom prst="rect">
            <a:avLst/>
          </a:prstGeom>
        </p:spPr>
      </p:pic>
    </p:spTree>
    <p:extLst>
      <p:ext uri="{BB962C8B-B14F-4D97-AF65-F5344CB8AC3E}">
        <p14:creationId xmlns:p14="http://schemas.microsoft.com/office/powerpoint/2010/main" val="969298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spd="med"/>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21"/>
          <p:cNvSpPr>
            <a:spLocks noGrp="1"/>
          </p:cNvSpPr>
          <p:nvPr>
            <p:ph type="sldNum" sz="quarter" idx="12"/>
          </p:nvPr>
        </p:nvSpPr>
        <p:spPr>
          <a:xfrm>
            <a:off x="6455610" y="6339949"/>
            <a:ext cx="2457450" cy="365125"/>
          </a:xfrm>
        </p:spPr>
        <p:txBody>
          <a:bodyPr/>
          <a:lstStyle/>
          <a:p>
            <a:fld id="{85D0E347-7CE2-DC48-8F9C-FE41F83CBBD9}" type="slidenum">
              <a:rPr lang="en-US" smtClean="0"/>
              <a:pPr/>
              <a:t>19</a:t>
            </a:fld>
            <a:endParaRPr lang="en-US" dirty="0"/>
          </a:p>
        </p:txBody>
      </p:sp>
      <p:pic>
        <p:nvPicPr>
          <p:cNvPr id="7" name="Picture 6"/>
          <p:cNvPicPr>
            <a:picLocks noChangeAspect="1"/>
          </p:cNvPicPr>
          <p:nvPr/>
        </p:nvPicPr>
        <p:blipFill>
          <a:blip r:embed="rId3"/>
          <a:stretch>
            <a:fillRect/>
          </a:stretch>
        </p:blipFill>
        <p:spPr>
          <a:xfrm>
            <a:off x="457200" y="6382725"/>
            <a:ext cx="8229600" cy="29956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36" y="228600"/>
            <a:ext cx="8229601" cy="244995"/>
          </a:xfrm>
          <a:prstGeom prst="rect">
            <a:avLst/>
          </a:prstGeom>
        </p:spPr>
      </p:pic>
      <p:pic>
        <p:nvPicPr>
          <p:cNvPr id="2" name="Picture 1"/>
          <p:cNvPicPr>
            <a:picLocks noChangeAspect="1"/>
          </p:cNvPicPr>
          <p:nvPr/>
        </p:nvPicPr>
        <p:blipFill>
          <a:blip r:embed="rId5"/>
          <a:stretch>
            <a:fillRect/>
          </a:stretch>
        </p:blipFill>
        <p:spPr>
          <a:xfrm>
            <a:off x="457200" y="457200"/>
            <a:ext cx="8180204" cy="2895600"/>
          </a:xfrm>
          <a:prstGeom prst="rect">
            <a:avLst/>
          </a:prstGeom>
        </p:spPr>
      </p:pic>
      <p:sp>
        <p:nvSpPr>
          <p:cNvPr id="6" name="Rectangle 5"/>
          <p:cNvSpPr/>
          <p:nvPr/>
        </p:nvSpPr>
        <p:spPr>
          <a:xfrm>
            <a:off x="381000" y="1219200"/>
            <a:ext cx="8382000" cy="2819400"/>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152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spd="med"/>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21"/>
          <p:cNvSpPr>
            <a:spLocks noGrp="1"/>
          </p:cNvSpPr>
          <p:nvPr>
            <p:ph type="sldNum" sz="quarter" idx="12"/>
          </p:nvPr>
        </p:nvSpPr>
        <p:spPr>
          <a:xfrm>
            <a:off x="6455610" y="6339949"/>
            <a:ext cx="2457450" cy="365125"/>
          </a:xfrm>
        </p:spPr>
        <p:txBody>
          <a:bodyPr/>
          <a:lstStyle/>
          <a:p>
            <a:fld id="{85D0E347-7CE2-DC48-8F9C-FE41F83CBBD9}" type="slidenum">
              <a:rPr lang="en-US" smtClean="0"/>
              <a:pPr/>
              <a:t>2</a:t>
            </a:fld>
            <a:endParaRPr lang="en-US" dirty="0"/>
          </a:p>
        </p:txBody>
      </p:sp>
      <p:pic>
        <p:nvPicPr>
          <p:cNvPr id="7" name="Picture 6"/>
          <p:cNvPicPr>
            <a:picLocks noChangeAspect="1"/>
          </p:cNvPicPr>
          <p:nvPr/>
        </p:nvPicPr>
        <p:blipFill>
          <a:blip r:embed="rId3"/>
          <a:stretch>
            <a:fillRect/>
          </a:stretch>
        </p:blipFill>
        <p:spPr>
          <a:xfrm>
            <a:off x="457200" y="6382725"/>
            <a:ext cx="8229600" cy="299560"/>
          </a:xfrm>
          <a:prstGeom prst="rect">
            <a:avLst/>
          </a:prstGeom>
        </p:spPr>
      </p:pic>
      <p:sp>
        <p:nvSpPr>
          <p:cNvPr id="9" name="TextBox 8"/>
          <p:cNvSpPr txBox="1"/>
          <p:nvPr/>
        </p:nvSpPr>
        <p:spPr>
          <a:xfrm>
            <a:off x="457201" y="681335"/>
            <a:ext cx="8229600" cy="430887"/>
          </a:xfrm>
          <a:prstGeom prst="rect">
            <a:avLst/>
          </a:prstGeom>
          <a:noFill/>
        </p:spPr>
        <p:txBody>
          <a:bodyPr wrap="square" rtlCol="0">
            <a:spAutoFit/>
          </a:bodyPr>
          <a:lstStyle/>
          <a:p>
            <a:pPr algn="ctr"/>
            <a:r>
              <a:rPr lang="en-US" sz="2200" b="1" dirty="0" smtClean="0">
                <a:solidFill>
                  <a:srgbClr val="2982BF"/>
                </a:solidFill>
                <a:latin typeface="Verdana" panose="020B0604030504040204" pitchFamily="34" charset="0"/>
                <a:ea typeface="Verdana" panose="020B0604030504040204" pitchFamily="34" charset="0"/>
                <a:cs typeface="Verdana" panose="020B0604030504040204" pitchFamily="34" charset="0"/>
              </a:rPr>
              <a:t>ABOUT THE CCSC</a:t>
            </a:r>
            <a:endParaRPr lang="en-US" sz="2200" b="1" dirty="0">
              <a:solidFill>
                <a:srgbClr val="2982BF"/>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36" y="228600"/>
            <a:ext cx="8229601" cy="244995"/>
          </a:xfrm>
          <a:prstGeom prst="rect">
            <a:avLst/>
          </a:prstGeom>
        </p:spPr>
      </p:pic>
      <p:pic>
        <p:nvPicPr>
          <p:cNvPr id="4" name="Picture 3" descr="Nissan-Leaf-charging-8-17-12-thumb-600x399-34378.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4600" y="4800600"/>
            <a:ext cx="2057399" cy="1427656"/>
          </a:xfrm>
          <a:prstGeom prst="rect">
            <a:avLst/>
          </a:prstGeom>
        </p:spPr>
      </p:pic>
      <p:pic>
        <p:nvPicPr>
          <p:cNvPr id="5" name="Picture 4" descr="ciclavia2-400x299.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9670" y="4824666"/>
            <a:ext cx="1904660" cy="1423734"/>
          </a:xfrm>
          <a:prstGeom prst="rect">
            <a:avLst/>
          </a:prstGeom>
        </p:spPr>
      </p:pic>
      <p:pic>
        <p:nvPicPr>
          <p:cNvPr id="6" name="Picture 5" descr="la-lrt-blueline-nb-trn-ar-stn-pax-20060927-0861brxx_lh.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400" y="4800600"/>
            <a:ext cx="1988820" cy="1447800"/>
          </a:xfrm>
          <a:prstGeom prst="rect">
            <a:avLst/>
          </a:prstGeom>
        </p:spPr>
      </p:pic>
      <p:sp>
        <p:nvSpPr>
          <p:cNvPr id="11" name="Content Placeholder 2"/>
          <p:cNvSpPr txBox="1">
            <a:spLocks/>
          </p:cNvSpPr>
          <p:nvPr/>
        </p:nvSpPr>
        <p:spPr>
          <a:xfrm>
            <a:off x="457200" y="1295400"/>
            <a:ext cx="8229600" cy="4114800"/>
          </a:xfrm>
          <a:prstGeom prst="rect">
            <a:avLst/>
          </a:prstGeom>
        </p:spPr>
        <p:txBody>
          <a:bodyPr>
            <a:normAutofit fontScale="40000" lnSpcReduction="20000"/>
          </a:bodyPr>
          <a:lstStyle>
            <a:lvl1pPr marL="171450" indent="-171450" algn="l" defTabSz="685800" rtl="0" eaLnBrk="1" latinLnBrk="0" hangingPunct="1">
              <a:lnSpc>
                <a:spcPct val="90000"/>
              </a:lnSpc>
              <a:spcBef>
                <a:spcPct val="3000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ct val="3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a:lstStyle>
          <a:p>
            <a:pPr>
              <a:lnSpc>
                <a:spcPct val="120000"/>
              </a:lnSpc>
            </a:pPr>
            <a:r>
              <a:rPr lang="en-US" sz="4000" dirty="0">
                <a:latin typeface="Verdana" panose="020B0604030504040204" pitchFamily="34" charset="0"/>
                <a:ea typeface="Verdana" panose="020B0604030504040204" pitchFamily="34" charset="0"/>
                <a:cs typeface="Verdana" panose="020B0604030504040204" pitchFamily="34" charset="0"/>
              </a:rPr>
              <a:t>The California Center for Sustainable Communities (CCSC) is a statewide collaboration that brings together leading-edge researchers to inform California’s transition toward urban sustainability </a:t>
            </a:r>
          </a:p>
          <a:p>
            <a:pPr marL="0" indent="0">
              <a:lnSpc>
                <a:spcPct val="120000"/>
              </a:lnSpc>
              <a:buNone/>
            </a:pPr>
            <a:endParaRPr lang="en-US" sz="4000" dirty="0">
              <a:latin typeface="Verdana" panose="020B0604030504040204" pitchFamily="34" charset="0"/>
              <a:ea typeface="Verdana" panose="020B0604030504040204" pitchFamily="34" charset="0"/>
              <a:cs typeface="Verdana" panose="020B0604030504040204" pitchFamily="34" charset="0"/>
            </a:endParaRPr>
          </a:p>
          <a:p>
            <a:pPr>
              <a:lnSpc>
                <a:spcPct val="120000"/>
              </a:lnSpc>
            </a:pPr>
            <a:r>
              <a:rPr lang="en-US" sz="4000" dirty="0" smtClean="0">
                <a:latin typeface="Verdana" panose="020B0604030504040204" pitchFamily="34" charset="0"/>
                <a:ea typeface="Verdana" panose="020B0604030504040204" pitchFamily="34" charset="0"/>
                <a:cs typeface="Verdana" panose="020B0604030504040204" pitchFamily="34" charset="0"/>
              </a:rPr>
              <a:t>CCSC provides resources </a:t>
            </a:r>
            <a:r>
              <a:rPr lang="en-US" sz="4000" dirty="0">
                <a:latin typeface="Verdana" panose="020B0604030504040204" pitchFamily="34" charset="0"/>
                <a:ea typeface="Verdana" panose="020B0604030504040204" pitchFamily="34" charset="0"/>
                <a:cs typeface="Verdana" panose="020B0604030504040204" pitchFamily="34" charset="0"/>
              </a:rPr>
              <a:t>for policy makers, stakeholders and the residents of the state. Our mission is to assist the state’s communities in the transition to greater sustainability on multiple </a:t>
            </a:r>
            <a:r>
              <a:rPr lang="en-US" sz="4000" dirty="0" smtClean="0">
                <a:latin typeface="Verdana" panose="020B0604030504040204" pitchFamily="34" charset="0"/>
                <a:ea typeface="Verdana" panose="020B0604030504040204" pitchFamily="34" charset="0"/>
                <a:cs typeface="Verdana" panose="020B0604030504040204" pitchFamily="34" charset="0"/>
              </a:rPr>
              <a:t>fronts</a:t>
            </a:r>
            <a:endParaRPr lang="en-US" sz="4000" dirty="0">
              <a:latin typeface="Verdana" panose="020B0604030504040204" pitchFamily="34" charset="0"/>
              <a:ea typeface="Verdana" panose="020B0604030504040204" pitchFamily="34" charset="0"/>
              <a:cs typeface="Verdana" panose="020B0604030504040204" pitchFamily="34" charset="0"/>
            </a:endParaRPr>
          </a:p>
          <a:p>
            <a:pPr>
              <a:lnSpc>
                <a:spcPct val="120000"/>
              </a:lnSpc>
            </a:pPr>
            <a:endParaRPr lang="en-US" sz="4000" dirty="0">
              <a:latin typeface="Verdana" panose="020B0604030504040204" pitchFamily="34" charset="0"/>
              <a:ea typeface="Verdana" panose="020B0604030504040204" pitchFamily="34" charset="0"/>
              <a:cs typeface="Verdana" panose="020B0604030504040204" pitchFamily="34" charset="0"/>
            </a:endParaRPr>
          </a:p>
          <a:p>
            <a:pPr>
              <a:lnSpc>
                <a:spcPct val="120000"/>
              </a:lnSpc>
            </a:pPr>
            <a:r>
              <a:rPr lang="en-US" sz="4000" dirty="0" smtClean="0">
                <a:latin typeface="Verdana" panose="020B0604030504040204" pitchFamily="34" charset="0"/>
                <a:ea typeface="Verdana" panose="020B0604030504040204" pitchFamily="34" charset="0"/>
                <a:cs typeface="Verdana" panose="020B0604030504040204" pitchFamily="34" charset="0"/>
              </a:rPr>
              <a:t>CCSC’s </a:t>
            </a:r>
            <a:r>
              <a:rPr lang="en-US" sz="4000" dirty="0">
                <a:latin typeface="Verdana" panose="020B0604030504040204" pitchFamily="34" charset="0"/>
                <a:ea typeface="Verdana" panose="020B0604030504040204" pitchFamily="34" charset="0"/>
                <a:cs typeface="Verdana" panose="020B0604030504040204" pitchFamily="34" charset="0"/>
              </a:rPr>
              <a:t>expertise is in integrated energy analysis.  We partner with utilities, cities, counties and others to provide rigorous research that informs decision-making and improves </a:t>
            </a:r>
            <a:r>
              <a:rPr lang="en-US" sz="4000" dirty="0" smtClean="0">
                <a:latin typeface="Verdana" panose="020B0604030504040204" pitchFamily="34" charset="0"/>
                <a:ea typeface="Verdana" panose="020B0604030504040204" pitchFamily="34" charset="0"/>
                <a:cs typeface="Verdana" panose="020B0604030504040204" pitchFamily="34" charset="0"/>
              </a:rPr>
              <a:t>communities</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818948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mv="urn:schemas-microsoft-com:mac:vml" xmlns="">
      <mp:transition xmlns:mp="http://schemas.microsoft.com/office/mac/powerpoint/2008/main" spd="med"/>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21"/>
          <p:cNvSpPr>
            <a:spLocks noGrp="1"/>
          </p:cNvSpPr>
          <p:nvPr>
            <p:ph type="sldNum" sz="quarter" idx="12"/>
          </p:nvPr>
        </p:nvSpPr>
        <p:spPr>
          <a:xfrm>
            <a:off x="6455610" y="6339949"/>
            <a:ext cx="2457450" cy="365125"/>
          </a:xfrm>
        </p:spPr>
        <p:txBody>
          <a:bodyPr/>
          <a:lstStyle/>
          <a:p>
            <a:fld id="{85D0E347-7CE2-DC48-8F9C-FE41F83CBBD9}" type="slidenum">
              <a:rPr lang="en-US" smtClean="0"/>
              <a:pPr/>
              <a:t>20</a:t>
            </a:fld>
            <a:endParaRPr lang="en-US" dirty="0"/>
          </a:p>
        </p:txBody>
      </p:sp>
      <p:pic>
        <p:nvPicPr>
          <p:cNvPr id="7" name="Picture 6"/>
          <p:cNvPicPr>
            <a:picLocks noChangeAspect="1"/>
          </p:cNvPicPr>
          <p:nvPr/>
        </p:nvPicPr>
        <p:blipFill>
          <a:blip r:embed="rId3"/>
          <a:stretch>
            <a:fillRect/>
          </a:stretch>
        </p:blipFill>
        <p:spPr>
          <a:xfrm>
            <a:off x="457200" y="6382725"/>
            <a:ext cx="8229600" cy="29956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36" y="228600"/>
            <a:ext cx="8229601" cy="244995"/>
          </a:xfrm>
          <a:prstGeom prst="rect">
            <a:avLst/>
          </a:prstGeom>
        </p:spPr>
      </p:pic>
      <p:pic>
        <p:nvPicPr>
          <p:cNvPr id="2" name="Picture 1"/>
          <p:cNvPicPr>
            <a:picLocks noChangeAspect="1"/>
          </p:cNvPicPr>
          <p:nvPr/>
        </p:nvPicPr>
        <p:blipFill>
          <a:blip r:embed="rId5"/>
          <a:stretch>
            <a:fillRect/>
          </a:stretch>
        </p:blipFill>
        <p:spPr>
          <a:xfrm>
            <a:off x="457200" y="457200"/>
            <a:ext cx="8180204" cy="2895600"/>
          </a:xfrm>
          <a:prstGeom prst="rect">
            <a:avLst/>
          </a:prstGeom>
        </p:spPr>
      </p:pic>
      <p:sp>
        <p:nvSpPr>
          <p:cNvPr id="3" name="Rectangle 2"/>
          <p:cNvSpPr/>
          <p:nvPr/>
        </p:nvSpPr>
        <p:spPr>
          <a:xfrm>
            <a:off x="2514600" y="1219200"/>
            <a:ext cx="6248400" cy="2819400"/>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Tiered Rates Chart.JPG"/>
          <p:cNvPicPr>
            <a:picLocks noChangeAspect="1"/>
          </p:cNvPicPr>
          <p:nvPr/>
        </p:nvPicPr>
        <p:blipFill rotWithShape="1">
          <a:blip r:embed="rId6">
            <a:extLst>
              <a:ext uri="{28A0092B-C50C-407E-A947-70E740481C1C}">
                <a14:useLocalDpi xmlns:a14="http://schemas.microsoft.com/office/drawing/2010/main" val="0"/>
              </a:ext>
            </a:extLst>
          </a:blip>
          <a:srcRect l="4546" t="3488"/>
          <a:stretch/>
        </p:blipFill>
        <p:spPr>
          <a:xfrm>
            <a:off x="2349500" y="3200400"/>
            <a:ext cx="4384675" cy="3162300"/>
          </a:xfrm>
          <a:prstGeom prst="rect">
            <a:avLst/>
          </a:prstGeom>
        </p:spPr>
      </p:pic>
    </p:spTree>
    <p:extLst>
      <p:ext uri="{BB962C8B-B14F-4D97-AF65-F5344CB8AC3E}">
        <p14:creationId xmlns:p14="http://schemas.microsoft.com/office/powerpoint/2010/main" val="969298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spd="med"/>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5943600" y="3429000"/>
            <a:ext cx="2819400" cy="2819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Rounded Rectangle 15"/>
          <p:cNvSpPr/>
          <p:nvPr/>
        </p:nvSpPr>
        <p:spPr>
          <a:xfrm>
            <a:off x="2514600" y="3429000"/>
            <a:ext cx="2819400" cy="2819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6" name="Slide Number Placeholder 21"/>
          <p:cNvSpPr>
            <a:spLocks noGrp="1"/>
          </p:cNvSpPr>
          <p:nvPr>
            <p:ph type="sldNum" sz="quarter" idx="12"/>
          </p:nvPr>
        </p:nvSpPr>
        <p:spPr>
          <a:xfrm>
            <a:off x="6455610" y="6339949"/>
            <a:ext cx="2457450" cy="365125"/>
          </a:xfrm>
        </p:spPr>
        <p:txBody>
          <a:bodyPr/>
          <a:lstStyle/>
          <a:p>
            <a:fld id="{85D0E347-7CE2-DC48-8F9C-FE41F83CBBD9}" type="slidenum">
              <a:rPr lang="en-US" smtClean="0"/>
              <a:pPr/>
              <a:t>21</a:t>
            </a:fld>
            <a:endParaRPr lang="en-US" dirty="0"/>
          </a:p>
        </p:txBody>
      </p:sp>
      <p:pic>
        <p:nvPicPr>
          <p:cNvPr id="7" name="Picture 6"/>
          <p:cNvPicPr>
            <a:picLocks noChangeAspect="1"/>
          </p:cNvPicPr>
          <p:nvPr/>
        </p:nvPicPr>
        <p:blipFill>
          <a:blip r:embed="rId3"/>
          <a:stretch>
            <a:fillRect/>
          </a:stretch>
        </p:blipFill>
        <p:spPr>
          <a:xfrm>
            <a:off x="457200" y="6382725"/>
            <a:ext cx="8229600" cy="29956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36" y="228600"/>
            <a:ext cx="8229601" cy="244995"/>
          </a:xfrm>
          <a:prstGeom prst="rect">
            <a:avLst/>
          </a:prstGeom>
        </p:spPr>
      </p:pic>
      <p:pic>
        <p:nvPicPr>
          <p:cNvPr id="2" name="Picture 1"/>
          <p:cNvPicPr>
            <a:picLocks noChangeAspect="1"/>
          </p:cNvPicPr>
          <p:nvPr/>
        </p:nvPicPr>
        <p:blipFill>
          <a:blip r:embed="rId5"/>
          <a:stretch>
            <a:fillRect/>
          </a:stretch>
        </p:blipFill>
        <p:spPr>
          <a:xfrm>
            <a:off x="457200" y="457200"/>
            <a:ext cx="8180204" cy="2895600"/>
          </a:xfrm>
          <a:prstGeom prst="rect">
            <a:avLst/>
          </a:prstGeom>
        </p:spPr>
      </p:pic>
      <p:sp>
        <p:nvSpPr>
          <p:cNvPr id="6" name="Rectangle 5"/>
          <p:cNvSpPr/>
          <p:nvPr/>
        </p:nvSpPr>
        <p:spPr>
          <a:xfrm>
            <a:off x="4572000" y="1219200"/>
            <a:ext cx="4191000" cy="2819400"/>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590800" y="4419600"/>
            <a:ext cx="2667000" cy="1815882"/>
          </a:xfrm>
          <a:prstGeom prst="rect">
            <a:avLst/>
          </a:prstGeom>
        </p:spPr>
        <p:txBody>
          <a:bodyPr wrap="square">
            <a:spAutoFit/>
          </a:bodyPr>
          <a:lstStyle/>
          <a:p>
            <a:pPr marL="342900" indent="-342900">
              <a:buFont typeface="Arial"/>
              <a:buChar char="•"/>
            </a:pPr>
            <a:r>
              <a:rPr lang="en-US" sz="1400" dirty="0" smtClean="0"/>
              <a:t>X </a:t>
            </a:r>
            <a:r>
              <a:rPr lang="en-US" sz="1400" dirty="0"/>
              <a:t>gallons of water per person, per </a:t>
            </a:r>
            <a:r>
              <a:rPr lang="en-US" sz="1400" dirty="0" smtClean="0"/>
              <a:t>day</a:t>
            </a:r>
          </a:p>
          <a:p>
            <a:pPr marL="342900" indent="-342900">
              <a:buFont typeface="Arial"/>
              <a:buChar char="•"/>
            </a:pPr>
            <a:endParaRPr lang="en-US" sz="1400" dirty="0"/>
          </a:p>
          <a:p>
            <a:pPr marL="342900" indent="-342900">
              <a:buFont typeface="Arial"/>
              <a:buChar char="•"/>
            </a:pPr>
            <a:r>
              <a:rPr lang="en-US" sz="1400" dirty="0"/>
              <a:t>The number of people in the </a:t>
            </a:r>
            <a:r>
              <a:rPr lang="en-US" sz="1400" dirty="0" smtClean="0"/>
              <a:t>household</a:t>
            </a:r>
          </a:p>
          <a:p>
            <a:pPr marL="342900" indent="-342900">
              <a:buFont typeface="Arial"/>
              <a:buChar char="•"/>
            </a:pPr>
            <a:endParaRPr lang="en-US" sz="1400" dirty="0"/>
          </a:p>
          <a:p>
            <a:pPr marL="342900" indent="-342900">
              <a:buFont typeface="Arial"/>
              <a:buChar char="•"/>
            </a:pPr>
            <a:r>
              <a:rPr lang="en-US" sz="1400" dirty="0"/>
              <a:t>The number of days in the billing cycle</a:t>
            </a:r>
          </a:p>
        </p:txBody>
      </p:sp>
      <p:sp>
        <p:nvSpPr>
          <p:cNvPr id="11" name="Rectangle 10"/>
          <p:cNvSpPr/>
          <p:nvPr/>
        </p:nvSpPr>
        <p:spPr>
          <a:xfrm>
            <a:off x="6019800" y="4419600"/>
            <a:ext cx="2819400" cy="1384995"/>
          </a:xfrm>
          <a:prstGeom prst="rect">
            <a:avLst/>
          </a:prstGeom>
        </p:spPr>
        <p:txBody>
          <a:bodyPr wrap="square">
            <a:spAutoFit/>
          </a:bodyPr>
          <a:lstStyle/>
          <a:p>
            <a:pPr marL="342900" indent="-342900">
              <a:buFont typeface="Arial"/>
              <a:buChar char="•"/>
            </a:pPr>
            <a:r>
              <a:rPr lang="en-US" sz="1400" dirty="0" smtClean="0"/>
              <a:t>Amount of irrigated acreage per parcel</a:t>
            </a:r>
            <a:endParaRPr lang="en-US" sz="1400" dirty="0"/>
          </a:p>
          <a:p>
            <a:pPr marL="285750" indent="-285750">
              <a:buFont typeface="Arial"/>
              <a:buChar char="•"/>
            </a:pPr>
            <a:endParaRPr lang="en-US" sz="1400" dirty="0"/>
          </a:p>
          <a:p>
            <a:pPr marL="342900" indent="-342900">
              <a:buFont typeface="Arial"/>
              <a:buChar char="•"/>
            </a:pPr>
            <a:r>
              <a:rPr lang="en-US" sz="1400" dirty="0" smtClean="0"/>
              <a:t>Daily evapotranspiration</a:t>
            </a:r>
            <a:endParaRPr lang="en-US" sz="1400" dirty="0"/>
          </a:p>
          <a:p>
            <a:pPr marL="342900" indent="-342900">
              <a:buFont typeface="Arial"/>
              <a:buChar char="•"/>
            </a:pPr>
            <a:endParaRPr lang="en-US" sz="1400" dirty="0"/>
          </a:p>
          <a:p>
            <a:pPr marL="342900" indent="-342900">
              <a:buFont typeface="Arial"/>
              <a:buChar char="•"/>
            </a:pPr>
            <a:r>
              <a:rPr lang="en-US" sz="1400" dirty="0" smtClean="0"/>
              <a:t>Plant Factor</a:t>
            </a:r>
            <a:endParaRPr lang="en-US" sz="1400" dirty="0"/>
          </a:p>
        </p:txBody>
      </p:sp>
      <p:sp>
        <p:nvSpPr>
          <p:cNvPr id="9" name="Rounded Rectangle 8"/>
          <p:cNvSpPr/>
          <p:nvPr/>
        </p:nvSpPr>
        <p:spPr>
          <a:xfrm rot="5400000">
            <a:off x="3467100" y="2476500"/>
            <a:ext cx="914400" cy="2819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b="1" dirty="0" smtClean="0"/>
              <a:t>Indoor Water Budget</a:t>
            </a:r>
            <a:endParaRPr lang="en-US" b="1" dirty="0"/>
          </a:p>
        </p:txBody>
      </p:sp>
      <p:sp>
        <p:nvSpPr>
          <p:cNvPr id="13" name="Rounded Rectangle 12"/>
          <p:cNvSpPr/>
          <p:nvPr/>
        </p:nvSpPr>
        <p:spPr>
          <a:xfrm rot="5400000">
            <a:off x="6896100" y="2476500"/>
            <a:ext cx="914400" cy="2819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b="1" dirty="0" smtClean="0"/>
              <a:t>Outdoor Water Budget</a:t>
            </a:r>
            <a:endParaRPr lang="en-US" b="1" dirty="0"/>
          </a:p>
        </p:txBody>
      </p:sp>
      <p:sp>
        <p:nvSpPr>
          <p:cNvPr id="12" name="Plus 11"/>
          <p:cNvSpPr/>
          <p:nvPr/>
        </p:nvSpPr>
        <p:spPr>
          <a:xfrm>
            <a:off x="5486400" y="4572000"/>
            <a:ext cx="381000" cy="381000"/>
          </a:xfrm>
          <a:prstGeom prst="mathPlus">
            <a:avLst>
              <a:gd name="adj1" fmla="val 1139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ounded Rectangle 14"/>
          <p:cNvSpPr/>
          <p:nvPr/>
        </p:nvSpPr>
        <p:spPr>
          <a:xfrm rot="5400000">
            <a:off x="654050" y="3917950"/>
            <a:ext cx="914400" cy="17653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b="1" dirty="0" smtClean="0"/>
              <a:t>Water Budget</a:t>
            </a:r>
            <a:endParaRPr lang="en-US" b="1" dirty="0"/>
          </a:p>
        </p:txBody>
      </p:sp>
      <p:sp>
        <p:nvSpPr>
          <p:cNvPr id="14" name="Equal 13"/>
          <p:cNvSpPr/>
          <p:nvPr/>
        </p:nvSpPr>
        <p:spPr>
          <a:xfrm>
            <a:off x="2057400" y="4572000"/>
            <a:ext cx="381000" cy="228600"/>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19152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spd="med"/>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21"/>
          <p:cNvSpPr>
            <a:spLocks noGrp="1"/>
          </p:cNvSpPr>
          <p:nvPr>
            <p:ph type="sldNum" sz="quarter" idx="12"/>
          </p:nvPr>
        </p:nvSpPr>
        <p:spPr>
          <a:xfrm>
            <a:off x="6455610" y="6339949"/>
            <a:ext cx="2457450" cy="365125"/>
          </a:xfrm>
        </p:spPr>
        <p:txBody>
          <a:bodyPr/>
          <a:lstStyle/>
          <a:p>
            <a:fld id="{85D0E347-7CE2-DC48-8F9C-FE41F83CBBD9}" type="slidenum">
              <a:rPr lang="en-US" smtClean="0"/>
              <a:pPr/>
              <a:t>22</a:t>
            </a:fld>
            <a:endParaRPr lang="en-US" dirty="0"/>
          </a:p>
        </p:txBody>
      </p:sp>
      <p:pic>
        <p:nvPicPr>
          <p:cNvPr id="7" name="Picture 6"/>
          <p:cNvPicPr>
            <a:picLocks noChangeAspect="1"/>
          </p:cNvPicPr>
          <p:nvPr/>
        </p:nvPicPr>
        <p:blipFill>
          <a:blip r:embed="rId3"/>
          <a:stretch>
            <a:fillRect/>
          </a:stretch>
        </p:blipFill>
        <p:spPr>
          <a:xfrm>
            <a:off x="457200" y="6382725"/>
            <a:ext cx="8229600" cy="29956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36" y="228600"/>
            <a:ext cx="8229601" cy="244995"/>
          </a:xfrm>
          <a:prstGeom prst="rect">
            <a:avLst/>
          </a:prstGeom>
        </p:spPr>
      </p:pic>
      <p:pic>
        <p:nvPicPr>
          <p:cNvPr id="2" name="Picture 1"/>
          <p:cNvPicPr>
            <a:picLocks noChangeAspect="1"/>
          </p:cNvPicPr>
          <p:nvPr/>
        </p:nvPicPr>
        <p:blipFill>
          <a:blip r:embed="rId5"/>
          <a:stretch>
            <a:fillRect/>
          </a:stretch>
        </p:blipFill>
        <p:spPr>
          <a:xfrm>
            <a:off x="457200" y="457200"/>
            <a:ext cx="8180204" cy="2895600"/>
          </a:xfrm>
          <a:prstGeom prst="rect">
            <a:avLst/>
          </a:prstGeom>
        </p:spPr>
      </p:pic>
      <p:sp>
        <p:nvSpPr>
          <p:cNvPr id="6" name="Rectangle 5"/>
          <p:cNvSpPr/>
          <p:nvPr/>
        </p:nvSpPr>
        <p:spPr>
          <a:xfrm>
            <a:off x="6629400" y="1219200"/>
            <a:ext cx="2133600" cy="2819400"/>
          </a:xfrm>
          <a:prstGeom prst="rect">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Tap Wate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600" y="3352800"/>
            <a:ext cx="3124200" cy="2819400"/>
          </a:xfrm>
          <a:prstGeom prst="rect">
            <a:avLst/>
          </a:prstGeom>
        </p:spPr>
      </p:pic>
      <p:pic>
        <p:nvPicPr>
          <p:cNvPr id="4" name="Picture 3" descr="arcadian-pebble-fountainLg.jpg"/>
          <p:cNvPicPr>
            <a:picLocks noChangeAspect="1"/>
          </p:cNvPicPr>
          <p:nvPr/>
        </p:nvPicPr>
        <p:blipFill rotWithShape="1">
          <a:blip r:embed="rId7">
            <a:extLst>
              <a:ext uri="{28A0092B-C50C-407E-A947-70E740481C1C}">
                <a14:useLocalDpi xmlns:a14="http://schemas.microsoft.com/office/drawing/2010/main" val="0"/>
              </a:ext>
            </a:extLst>
          </a:blip>
          <a:srcRect l="11419" r="7667"/>
          <a:stretch/>
        </p:blipFill>
        <p:spPr>
          <a:xfrm>
            <a:off x="4775200" y="3352800"/>
            <a:ext cx="3149600" cy="2819400"/>
          </a:xfrm>
          <a:prstGeom prst="rect">
            <a:avLst/>
          </a:prstGeom>
        </p:spPr>
      </p:pic>
    </p:spTree>
    <p:extLst>
      <p:ext uri="{BB962C8B-B14F-4D97-AF65-F5344CB8AC3E}">
        <p14:creationId xmlns:p14="http://schemas.microsoft.com/office/powerpoint/2010/main" val="3050283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spd="med"/>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21"/>
          <p:cNvSpPr>
            <a:spLocks noGrp="1"/>
          </p:cNvSpPr>
          <p:nvPr>
            <p:ph type="sldNum" sz="quarter" idx="12"/>
          </p:nvPr>
        </p:nvSpPr>
        <p:spPr>
          <a:xfrm>
            <a:off x="6455610" y="6339949"/>
            <a:ext cx="2457450" cy="365125"/>
          </a:xfrm>
        </p:spPr>
        <p:txBody>
          <a:bodyPr/>
          <a:lstStyle/>
          <a:p>
            <a:fld id="{85D0E347-7CE2-DC48-8F9C-FE41F83CBBD9}" type="slidenum">
              <a:rPr lang="en-US" smtClean="0"/>
              <a:pPr/>
              <a:t>23</a:t>
            </a:fld>
            <a:endParaRPr lang="en-US" dirty="0"/>
          </a:p>
        </p:txBody>
      </p:sp>
      <p:pic>
        <p:nvPicPr>
          <p:cNvPr id="7" name="Picture 6"/>
          <p:cNvPicPr>
            <a:picLocks noChangeAspect="1"/>
          </p:cNvPicPr>
          <p:nvPr/>
        </p:nvPicPr>
        <p:blipFill>
          <a:blip r:embed="rId3"/>
          <a:stretch>
            <a:fillRect/>
          </a:stretch>
        </p:blipFill>
        <p:spPr>
          <a:xfrm>
            <a:off x="457200" y="6382725"/>
            <a:ext cx="8229600" cy="29956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36" y="228600"/>
            <a:ext cx="8229601" cy="244995"/>
          </a:xfrm>
          <a:prstGeom prst="rect">
            <a:avLst/>
          </a:prstGeom>
        </p:spPr>
      </p:pic>
      <p:pic>
        <p:nvPicPr>
          <p:cNvPr id="2" name="Picture 1"/>
          <p:cNvPicPr>
            <a:picLocks noChangeAspect="1"/>
          </p:cNvPicPr>
          <p:nvPr/>
        </p:nvPicPr>
        <p:blipFill>
          <a:blip r:embed="rId5"/>
          <a:stretch>
            <a:fillRect/>
          </a:stretch>
        </p:blipFill>
        <p:spPr>
          <a:xfrm>
            <a:off x="457200" y="457200"/>
            <a:ext cx="8180204" cy="2895600"/>
          </a:xfrm>
          <a:prstGeom prst="rect">
            <a:avLst/>
          </a:prstGeom>
        </p:spPr>
      </p:pic>
      <p:pic>
        <p:nvPicPr>
          <p:cNvPr id="8" name="Picture 7"/>
          <p:cNvPicPr>
            <a:picLocks noChangeAspect="1"/>
          </p:cNvPicPr>
          <p:nvPr/>
        </p:nvPicPr>
        <p:blipFill rotWithShape="1">
          <a:blip r:embed="rId6"/>
          <a:srcRect l="5145" t="6475" r="8573" b="1143"/>
          <a:stretch/>
        </p:blipFill>
        <p:spPr>
          <a:xfrm>
            <a:off x="609600" y="3579667"/>
            <a:ext cx="3581400" cy="2668733"/>
          </a:xfrm>
          <a:prstGeom prst="rect">
            <a:avLst/>
          </a:prstGeom>
        </p:spPr>
      </p:pic>
      <p:pic>
        <p:nvPicPr>
          <p:cNvPr id="9" name="Picture 8"/>
          <p:cNvPicPr>
            <a:picLocks noChangeAspect="1"/>
          </p:cNvPicPr>
          <p:nvPr/>
        </p:nvPicPr>
        <p:blipFill rotWithShape="1">
          <a:blip r:embed="rId7"/>
          <a:srcRect l="10533" t="-381" r="-1779" b="381"/>
          <a:stretch/>
        </p:blipFill>
        <p:spPr>
          <a:xfrm>
            <a:off x="4876800" y="3581400"/>
            <a:ext cx="3657600" cy="2667000"/>
          </a:xfrm>
          <a:prstGeom prst="rect">
            <a:avLst/>
          </a:prstGeom>
        </p:spPr>
      </p:pic>
    </p:spTree>
    <p:extLst>
      <p:ext uri="{BB962C8B-B14F-4D97-AF65-F5344CB8AC3E}">
        <p14:creationId xmlns:p14="http://schemas.microsoft.com/office/powerpoint/2010/main" val="29811613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spd="med"/>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21"/>
          <p:cNvSpPr>
            <a:spLocks noGrp="1"/>
          </p:cNvSpPr>
          <p:nvPr>
            <p:ph type="sldNum" sz="quarter" idx="12"/>
          </p:nvPr>
        </p:nvSpPr>
        <p:spPr>
          <a:xfrm>
            <a:off x="6455610" y="6339949"/>
            <a:ext cx="2457450" cy="365125"/>
          </a:xfrm>
        </p:spPr>
        <p:txBody>
          <a:bodyPr/>
          <a:lstStyle/>
          <a:p>
            <a:fld id="{85D0E347-7CE2-DC48-8F9C-FE41F83CBBD9}" type="slidenum">
              <a:rPr lang="en-US" smtClean="0"/>
              <a:pPr/>
              <a:t>24</a:t>
            </a:fld>
            <a:endParaRPr lang="en-US" dirty="0"/>
          </a:p>
        </p:txBody>
      </p:sp>
      <p:pic>
        <p:nvPicPr>
          <p:cNvPr id="7" name="Picture 6"/>
          <p:cNvPicPr>
            <a:picLocks noChangeAspect="1"/>
          </p:cNvPicPr>
          <p:nvPr/>
        </p:nvPicPr>
        <p:blipFill>
          <a:blip r:embed="rId3"/>
          <a:stretch>
            <a:fillRect/>
          </a:stretch>
        </p:blipFill>
        <p:spPr>
          <a:xfrm>
            <a:off x="457200" y="6382725"/>
            <a:ext cx="8229600" cy="29956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36" y="228600"/>
            <a:ext cx="8229601" cy="244995"/>
          </a:xfrm>
          <a:prstGeom prst="rect">
            <a:avLst/>
          </a:prstGeom>
        </p:spPr>
      </p:pic>
      <p:pic>
        <p:nvPicPr>
          <p:cNvPr id="5" name="Picture 4" descr="photo 5.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676400" y="533400"/>
            <a:ext cx="5791200" cy="5791200"/>
          </a:xfrm>
          <a:prstGeom prst="rect">
            <a:avLst/>
          </a:prstGeom>
        </p:spPr>
      </p:pic>
    </p:spTree>
    <p:extLst>
      <p:ext uri="{BB962C8B-B14F-4D97-AF65-F5344CB8AC3E}">
        <p14:creationId xmlns:p14="http://schemas.microsoft.com/office/powerpoint/2010/main" val="3524962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spd="med"/>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21"/>
          <p:cNvSpPr>
            <a:spLocks noGrp="1"/>
          </p:cNvSpPr>
          <p:nvPr>
            <p:ph type="sldNum" sz="quarter" idx="12"/>
          </p:nvPr>
        </p:nvSpPr>
        <p:spPr>
          <a:xfrm>
            <a:off x="6455610" y="6339949"/>
            <a:ext cx="2457450" cy="365125"/>
          </a:xfrm>
        </p:spPr>
        <p:txBody>
          <a:bodyPr/>
          <a:lstStyle/>
          <a:p>
            <a:fld id="{85D0E347-7CE2-DC48-8F9C-FE41F83CBBD9}" type="slidenum">
              <a:rPr lang="en-US" smtClean="0"/>
              <a:pPr/>
              <a:t>25</a:t>
            </a:fld>
            <a:endParaRPr lang="en-US" dirty="0"/>
          </a:p>
        </p:txBody>
      </p:sp>
      <p:pic>
        <p:nvPicPr>
          <p:cNvPr id="7" name="Picture 6"/>
          <p:cNvPicPr>
            <a:picLocks noChangeAspect="1"/>
          </p:cNvPicPr>
          <p:nvPr/>
        </p:nvPicPr>
        <p:blipFill>
          <a:blip r:embed="rId3"/>
          <a:stretch>
            <a:fillRect/>
          </a:stretch>
        </p:blipFill>
        <p:spPr>
          <a:xfrm>
            <a:off x="457200" y="6382725"/>
            <a:ext cx="8229600" cy="29956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36" y="228600"/>
            <a:ext cx="8229601" cy="244995"/>
          </a:xfrm>
          <a:prstGeom prst="rect">
            <a:avLst/>
          </a:prstGeom>
        </p:spPr>
      </p:pic>
      <p:pic>
        <p:nvPicPr>
          <p:cNvPr id="5" name="Picture 4" descr="photo 5.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676400" y="533400"/>
            <a:ext cx="5791200" cy="5791200"/>
          </a:xfrm>
          <a:prstGeom prst="rect">
            <a:avLst/>
          </a:prstGeom>
        </p:spPr>
      </p:pic>
      <p:sp>
        <p:nvSpPr>
          <p:cNvPr id="11" name="Multiply 10"/>
          <p:cNvSpPr/>
          <p:nvPr/>
        </p:nvSpPr>
        <p:spPr>
          <a:xfrm>
            <a:off x="5181600" y="2209800"/>
            <a:ext cx="1295400" cy="1524000"/>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Multiply 11"/>
          <p:cNvSpPr/>
          <p:nvPr/>
        </p:nvSpPr>
        <p:spPr>
          <a:xfrm>
            <a:off x="4343400" y="3352800"/>
            <a:ext cx="1295400" cy="1524000"/>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Multiply 12"/>
          <p:cNvSpPr/>
          <p:nvPr/>
        </p:nvSpPr>
        <p:spPr>
          <a:xfrm>
            <a:off x="6400800" y="1371600"/>
            <a:ext cx="1295400" cy="1524000"/>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Multiply 13"/>
          <p:cNvSpPr/>
          <p:nvPr/>
        </p:nvSpPr>
        <p:spPr>
          <a:xfrm>
            <a:off x="1981200" y="838200"/>
            <a:ext cx="1295400" cy="1524000"/>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Multiply 14"/>
          <p:cNvSpPr/>
          <p:nvPr/>
        </p:nvSpPr>
        <p:spPr>
          <a:xfrm>
            <a:off x="3200400" y="2362200"/>
            <a:ext cx="1295400" cy="1524000"/>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16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spd="med"/>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21"/>
          <p:cNvSpPr>
            <a:spLocks noGrp="1"/>
          </p:cNvSpPr>
          <p:nvPr>
            <p:ph type="sldNum" sz="quarter" idx="12"/>
          </p:nvPr>
        </p:nvSpPr>
        <p:spPr>
          <a:xfrm>
            <a:off x="6512379" y="6339949"/>
            <a:ext cx="2457450" cy="365125"/>
          </a:xfrm>
        </p:spPr>
        <p:txBody>
          <a:bodyPr/>
          <a:lstStyle/>
          <a:p>
            <a:fld id="{1EE73C0E-17EC-0F43-AAF6-7D7CFCF17491}" type="slidenum">
              <a:rPr lang="en-US" smtClean="0"/>
              <a:pPr/>
              <a:t>26</a:t>
            </a:fld>
            <a:endParaRPr lang="en-US" dirty="0"/>
          </a:p>
        </p:txBody>
      </p:sp>
      <p:sp>
        <p:nvSpPr>
          <p:cNvPr id="37" name="Content Placeholder 2"/>
          <p:cNvSpPr txBox="1">
            <a:spLocks/>
          </p:cNvSpPr>
          <p:nvPr/>
        </p:nvSpPr>
        <p:spPr>
          <a:xfrm>
            <a:off x="381000" y="1676400"/>
            <a:ext cx="8382000" cy="3810000"/>
          </a:xfrm>
          <a:prstGeom prst="rect">
            <a:avLst/>
          </a:prstGeom>
          <a:effectLst>
            <a:outerShdw blurRad="50800" dist="38100" dir="8100000" algn="tr" rotWithShape="0">
              <a:prstClr val="black">
                <a:alpha val="40000"/>
              </a:prstClr>
            </a:outerShdw>
          </a:effectLst>
        </p:spPr>
        <p:txBody>
          <a:bodyPr>
            <a:normAutofit/>
          </a:bodyPr>
          <a:lstStyle>
            <a:lvl1pPr marL="171450" indent="-171450" algn="l" defTabSz="685800" rtl="0" eaLnBrk="1" latinLnBrk="0" hangingPunct="1">
              <a:lnSpc>
                <a:spcPct val="90000"/>
              </a:lnSpc>
              <a:spcBef>
                <a:spcPct val="3000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ct val="3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Clr>
                <a:schemeClr val="accent2"/>
              </a:buClr>
              <a:buNone/>
            </a:pPr>
            <a:endParaRPr lang="en-US" sz="1800" b="1" dirty="0" smtClean="0">
              <a:solidFill>
                <a:schemeClr val="tx2"/>
              </a:solidFill>
            </a:endParaRPr>
          </a:p>
        </p:txBody>
      </p:sp>
      <p:sp>
        <p:nvSpPr>
          <p:cNvPr id="13" name="Content Placeholder 2"/>
          <p:cNvSpPr txBox="1">
            <a:spLocks/>
          </p:cNvSpPr>
          <p:nvPr/>
        </p:nvSpPr>
        <p:spPr>
          <a:xfrm>
            <a:off x="533400" y="1600200"/>
            <a:ext cx="8153400" cy="4419600"/>
          </a:xfrm>
          <a:prstGeom prst="rect">
            <a:avLst/>
          </a:prstGeom>
          <a:effectLst/>
        </p:spPr>
        <p:txBody>
          <a:bodyPr>
            <a:normAutofit/>
          </a:bodyPr>
          <a:lstStyle>
            <a:lvl1pPr marL="171450" indent="-171450" algn="l" defTabSz="685800" rtl="0" eaLnBrk="1" latinLnBrk="0" hangingPunct="1">
              <a:lnSpc>
                <a:spcPct val="90000"/>
              </a:lnSpc>
              <a:spcBef>
                <a:spcPct val="3000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ct val="3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Clr>
                <a:schemeClr val="accent2"/>
              </a:buClr>
              <a:buNone/>
            </a:pPr>
            <a:r>
              <a:rPr lang="en-US" sz="2000" b="1" dirty="0" smtClean="0">
                <a:solidFill>
                  <a:schemeClr val="accent1"/>
                </a:solidFill>
              </a:rPr>
              <a:t>Kristen Holdsworth </a:t>
            </a:r>
            <a:r>
              <a:rPr lang="en-US" sz="2000" dirty="0" smtClean="0">
                <a:solidFill>
                  <a:schemeClr val="accent1"/>
                </a:solidFill>
                <a:hlinkClick r:id="rId3"/>
              </a:rPr>
              <a:t>kholdsworth@ioes.ucla.edu</a:t>
            </a:r>
            <a:endParaRPr lang="en-US" sz="2000" dirty="0" smtClean="0">
              <a:solidFill>
                <a:schemeClr val="accent1"/>
              </a:solidFill>
            </a:endParaRPr>
          </a:p>
          <a:p>
            <a:pPr marL="0" indent="0">
              <a:lnSpc>
                <a:spcPct val="150000"/>
              </a:lnSpc>
              <a:buClr>
                <a:schemeClr val="accent2"/>
              </a:buClr>
              <a:buNone/>
            </a:pPr>
            <a:r>
              <a:rPr lang="en-US" sz="2000" b="1" dirty="0" smtClean="0">
                <a:solidFill>
                  <a:schemeClr val="accent1"/>
                </a:solidFill>
              </a:rPr>
              <a:t>Celine </a:t>
            </a:r>
            <a:r>
              <a:rPr lang="en-US" sz="2000" b="1" dirty="0" err="1" smtClean="0">
                <a:solidFill>
                  <a:schemeClr val="accent1"/>
                </a:solidFill>
              </a:rPr>
              <a:t>Kuklowsky</a:t>
            </a:r>
            <a:r>
              <a:rPr lang="en-US" sz="2000" b="1" dirty="0" smtClean="0">
                <a:solidFill>
                  <a:schemeClr val="accent1"/>
                </a:solidFill>
              </a:rPr>
              <a:t> </a:t>
            </a:r>
            <a:r>
              <a:rPr lang="en-US" sz="2000" dirty="0" smtClean="0">
                <a:solidFill>
                  <a:schemeClr val="accent1"/>
                </a:solidFill>
                <a:hlinkClick r:id="rId4"/>
              </a:rPr>
              <a:t>ckuklowsky@ioes.ucla.edu</a:t>
            </a:r>
            <a:endParaRPr lang="en-US" sz="2000" dirty="0" smtClean="0">
              <a:solidFill>
                <a:schemeClr val="accent1"/>
              </a:solidFill>
            </a:endParaRPr>
          </a:p>
          <a:p>
            <a:pPr marL="0" indent="0">
              <a:lnSpc>
                <a:spcPct val="150000"/>
              </a:lnSpc>
              <a:buClr>
                <a:schemeClr val="accent2"/>
              </a:buClr>
              <a:buNone/>
            </a:pPr>
            <a:endParaRPr lang="en-US" sz="2000" dirty="0">
              <a:solidFill>
                <a:schemeClr val="accent1"/>
              </a:solidFill>
            </a:endParaRPr>
          </a:p>
          <a:p>
            <a:pPr marL="0" indent="0">
              <a:lnSpc>
                <a:spcPct val="150000"/>
              </a:lnSpc>
              <a:buClr>
                <a:schemeClr val="accent2"/>
              </a:buClr>
              <a:buNone/>
            </a:pPr>
            <a:r>
              <a:rPr lang="en-US" sz="2000" dirty="0" smtClean="0">
                <a:solidFill>
                  <a:schemeClr val="accent1"/>
                </a:solidFill>
              </a:rPr>
              <a:t>California Center for Sustainable Communities at UCLA</a:t>
            </a:r>
          </a:p>
          <a:p>
            <a:pPr marL="0" indent="0">
              <a:lnSpc>
                <a:spcPct val="150000"/>
              </a:lnSpc>
              <a:buClr>
                <a:schemeClr val="accent2"/>
              </a:buClr>
              <a:buNone/>
            </a:pPr>
            <a:r>
              <a:rPr lang="en-US" sz="2000" dirty="0" smtClean="0">
                <a:solidFill>
                  <a:schemeClr val="accent1"/>
                </a:solidFill>
              </a:rPr>
              <a:t>Institute of the Environment and Sustainability</a:t>
            </a:r>
          </a:p>
          <a:p>
            <a:pPr marL="0" indent="0">
              <a:lnSpc>
                <a:spcPct val="150000"/>
              </a:lnSpc>
              <a:buClr>
                <a:schemeClr val="accent2"/>
              </a:buClr>
              <a:buNone/>
            </a:pPr>
            <a:r>
              <a:rPr lang="en-US" sz="2000" i="1" dirty="0" smtClean="0">
                <a:solidFill>
                  <a:schemeClr val="accent2"/>
                </a:solidFill>
              </a:rPr>
              <a:t>Website:</a:t>
            </a:r>
            <a:r>
              <a:rPr lang="en-US" sz="2000" i="1" dirty="0" smtClean="0">
                <a:solidFill>
                  <a:schemeClr val="tx2"/>
                </a:solidFill>
              </a:rPr>
              <a:t> </a:t>
            </a:r>
            <a:r>
              <a:rPr lang="en-US" sz="2000" i="1" u="sng" dirty="0" smtClean="0">
                <a:solidFill>
                  <a:schemeClr val="tx2"/>
                </a:solidFill>
              </a:rPr>
              <a:t>californiasustainablecommunities.com</a:t>
            </a:r>
            <a:endParaRPr lang="en-US" sz="2000" i="1" u="sng"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50000"/>
              </a:lnSpc>
              <a:buClr>
                <a:schemeClr val="accent2"/>
              </a:buClr>
              <a:buNone/>
            </a:pPr>
            <a:r>
              <a:rPr lang="en-US" sz="2000" i="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Email: </a:t>
            </a:r>
            <a:r>
              <a:rPr lang="en-US" sz="2000" i="1" dirty="0" smtClean="0">
                <a:solidFill>
                  <a:schemeClr val="tx2"/>
                </a:solidFill>
                <a:latin typeface="Verdana" panose="020B0604030504040204" pitchFamily="34" charset="0"/>
                <a:ea typeface="Verdana" panose="020B0604030504040204" pitchFamily="34" charset="0"/>
                <a:cs typeface="Verdana" panose="020B0604030504040204" pitchFamily="34" charset="0"/>
              </a:rPr>
              <a:t>info@californiasustainablecommunities.com</a:t>
            </a:r>
            <a:endParaRPr lang="en-US" sz="2000" i="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50000"/>
              </a:lnSpc>
              <a:buClr>
                <a:schemeClr val="accent2"/>
              </a:buClr>
              <a:buNone/>
            </a:pPr>
            <a:r>
              <a:rPr lang="en-US" sz="2000" i="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Phone: </a:t>
            </a:r>
            <a:r>
              <a:rPr lang="en-US" sz="2000" i="1" dirty="0" smtClean="0">
                <a:solidFill>
                  <a:schemeClr val="tx2"/>
                </a:solidFill>
                <a:latin typeface="Verdana" panose="020B0604030504040204" pitchFamily="34" charset="0"/>
                <a:ea typeface="Verdana" panose="020B0604030504040204" pitchFamily="34" charset="0"/>
                <a:cs typeface="Verdana" panose="020B0604030504040204" pitchFamily="34" charset="0"/>
              </a:rPr>
              <a:t>(310) 825-3778</a:t>
            </a:r>
            <a:endParaRPr lang="en-US" sz="2000" i="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p:cNvPicPr>
            <a:picLocks noChangeAspect="1"/>
          </p:cNvPicPr>
          <p:nvPr/>
        </p:nvPicPr>
        <p:blipFill>
          <a:blip r:embed="rId5"/>
          <a:stretch>
            <a:fillRect/>
          </a:stretch>
        </p:blipFill>
        <p:spPr>
          <a:xfrm>
            <a:off x="457200" y="6382725"/>
            <a:ext cx="8229600" cy="29956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123" y="228600"/>
            <a:ext cx="8229601" cy="244995"/>
          </a:xfrm>
          <a:prstGeom prst="rect">
            <a:avLst/>
          </a:prstGeom>
        </p:spPr>
      </p:pic>
      <p:sp>
        <p:nvSpPr>
          <p:cNvPr id="11" name="TextBox 10"/>
          <p:cNvSpPr txBox="1"/>
          <p:nvPr/>
        </p:nvSpPr>
        <p:spPr>
          <a:xfrm>
            <a:off x="457200" y="690264"/>
            <a:ext cx="8229599" cy="461665"/>
          </a:xfrm>
          <a:prstGeom prst="rect">
            <a:avLst/>
          </a:prstGeom>
          <a:noFill/>
        </p:spPr>
        <p:txBody>
          <a:bodyPr wrap="square" rtlCol="0">
            <a:spAutoFit/>
          </a:bodyPr>
          <a:lstStyle/>
          <a:p>
            <a:pPr algn="ctr"/>
            <a:r>
              <a:rPr lang="en-US" sz="2400" b="1" dirty="0" smtClean="0">
                <a:solidFill>
                  <a:srgbClr val="2982BF"/>
                </a:solidFill>
                <a:latin typeface="Verdana" panose="020B0604030504040204" pitchFamily="34" charset="0"/>
                <a:ea typeface="Verdana" panose="020B0604030504040204" pitchFamily="34" charset="0"/>
                <a:cs typeface="Verdana" panose="020B0604030504040204" pitchFamily="34" charset="0"/>
              </a:rPr>
              <a:t>CONTACT US</a:t>
            </a:r>
            <a:endParaRPr lang="en-US" sz="2400" b="1" dirty="0">
              <a:solidFill>
                <a:srgbClr val="2982B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47241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spd="med"/>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1"/>
          <p:cNvSpPr>
            <a:spLocks noGrp="1"/>
          </p:cNvSpPr>
          <p:nvPr>
            <p:ph type="sldNum" sz="quarter" idx="12"/>
          </p:nvPr>
        </p:nvSpPr>
        <p:spPr>
          <a:xfrm>
            <a:off x="6455610" y="6339949"/>
            <a:ext cx="2457450" cy="365125"/>
          </a:xfrm>
        </p:spPr>
        <p:txBody>
          <a:bodyPr/>
          <a:lstStyle/>
          <a:p>
            <a:fld id="{81587F2E-9571-A142-9A1D-C3F25C4F73DD}" type="slidenum">
              <a:rPr lang="en-US" smtClean="0"/>
              <a:pPr/>
              <a:t>3</a:t>
            </a:fld>
            <a:endParaRPr lang="en-US" dirty="0"/>
          </a:p>
        </p:txBody>
      </p:sp>
      <p:pic>
        <p:nvPicPr>
          <p:cNvPr id="7" name="Picture 6"/>
          <p:cNvPicPr>
            <a:picLocks noChangeAspect="1"/>
          </p:cNvPicPr>
          <p:nvPr/>
        </p:nvPicPr>
        <p:blipFill>
          <a:blip r:embed="rId3"/>
          <a:stretch>
            <a:fillRect/>
          </a:stretch>
        </p:blipFill>
        <p:spPr>
          <a:xfrm>
            <a:off x="457200" y="6382725"/>
            <a:ext cx="8229600" cy="299560"/>
          </a:xfrm>
          <a:prstGeom prst="rect">
            <a:avLst/>
          </a:prstGeom>
        </p:spPr>
      </p:pic>
      <p:sp>
        <p:nvSpPr>
          <p:cNvPr id="25" name="TextBox 24"/>
          <p:cNvSpPr txBox="1"/>
          <p:nvPr/>
        </p:nvSpPr>
        <p:spPr>
          <a:xfrm>
            <a:off x="455937" y="605135"/>
            <a:ext cx="8229600" cy="461665"/>
          </a:xfrm>
          <a:prstGeom prst="rect">
            <a:avLst/>
          </a:prstGeom>
          <a:noFill/>
        </p:spPr>
        <p:txBody>
          <a:bodyPr wrap="square" rtlCol="0">
            <a:spAutoFit/>
          </a:bodyPr>
          <a:lstStyle/>
          <a:p>
            <a:pPr algn="ctr"/>
            <a:r>
              <a:rPr lang="en-US" sz="2400" b="1" dirty="0" smtClean="0">
                <a:solidFill>
                  <a:srgbClr val="2982BF"/>
                </a:solidFill>
                <a:latin typeface="Verdana" panose="020B0604030504040204" pitchFamily="34" charset="0"/>
                <a:ea typeface="Verdana" panose="020B0604030504040204" pitchFamily="34" charset="0"/>
                <a:cs typeface="Verdana" panose="020B0604030504040204" pitchFamily="34" charset="0"/>
              </a:rPr>
              <a:t>CCSC AT UCLA RESEARCH TEAM</a:t>
            </a:r>
            <a:endParaRPr lang="en-US" sz="2400" b="1" dirty="0">
              <a:solidFill>
                <a:srgbClr val="2982BF"/>
              </a:solidFill>
              <a:latin typeface="Verdana" panose="020B0604030504040204" pitchFamily="34" charset="0"/>
              <a:ea typeface="Verdana" panose="020B0604030504040204" pitchFamily="34" charset="0"/>
              <a:cs typeface="Verdana" panose="020B0604030504040204" pitchFamily="34" charset="0"/>
            </a:endParaRP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36" y="212205"/>
            <a:ext cx="8229601" cy="244995"/>
          </a:xfrm>
          <a:prstGeom prst="rect">
            <a:avLst/>
          </a:prstGeom>
        </p:spPr>
      </p:pic>
      <p:pic>
        <p:nvPicPr>
          <p:cNvPr id="5" name="Picture 4" descr="Office Phot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1457814"/>
            <a:ext cx="7010400" cy="364758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 name="Picture 1" descr="ucla-ioes-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5410200"/>
            <a:ext cx="4876800" cy="785314"/>
          </a:xfrm>
          <a:prstGeom prst="rect">
            <a:avLst/>
          </a:prstGeom>
        </p:spPr>
      </p:pic>
    </p:spTree>
    <p:extLst>
      <p:ext uri="{BB962C8B-B14F-4D97-AF65-F5344CB8AC3E}">
        <p14:creationId xmlns:p14="http://schemas.microsoft.com/office/powerpoint/2010/main" val="7291645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mv="urn:schemas-microsoft-com:mac:vml" xmlns="">
      <mp:transition xmlns:mp="http://schemas.microsoft.com/office/mac/powerpoint/2008/main" spd="med"/>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21"/>
          <p:cNvSpPr>
            <a:spLocks noGrp="1"/>
          </p:cNvSpPr>
          <p:nvPr>
            <p:ph type="sldNum" sz="quarter" idx="12"/>
          </p:nvPr>
        </p:nvSpPr>
        <p:spPr>
          <a:xfrm>
            <a:off x="6455610" y="6339949"/>
            <a:ext cx="2457450" cy="365125"/>
          </a:xfrm>
        </p:spPr>
        <p:txBody>
          <a:bodyPr/>
          <a:lstStyle/>
          <a:p>
            <a:fld id="{85D0E347-7CE2-DC48-8F9C-FE41F83CBBD9}" type="slidenum">
              <a:rPr lang="en-US" smtClean="0"/>
              <a:pPr/>
              <a:t>4</a:t>
            </a:fld>
            <a:endParaRPr lang="en-US" dirty="0"/>
          </a:p>
        </p:txBody>
      </p:sp>
      <p:sp>
        <p:nvSpPr>
          <p:cNvPr id="37" name="Content Placeholder 2"/>
          <p:cNvSpPr txBox="1">
            <a:spLocks/>
          </p:cNvSpPr>
          <p:nvPr/>
        </p:nvSpPr>
        <p:spPr>
          <a:xfrm>
            <a:off x="838200" y="1219200"/>
            <a:ext cx="7391400" cy="5105400"/>
          </a:xfrm>
          <a:prstGeom prst="rect">
            <a:avLst/>
          </a:prstGeom>
        </p:spPr>
        <p:txBody>
          <a:bodyPr>
            <a:normAutofit fontScale="40000" lnSpcReduction="20000"/>
          </a:bodyPr>
          <a:lstStyle>
            <a:lvl1pPr marL="171450" indent="-171450" algn="l" defTabSz="685800" rtl="0" eaLnBrk="1" latinLnBrk="0" hangingPunct="1">
              <a:lnSpc>
                <a:spcPct val="90000"/>
              </a:lnSpc>
              <a:spcBef>
                <a:spcPct val="3000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ct val="3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buClr>
                <a:schemeClr val="accent2"/>
              </a:buClr>
            </a:pPr>
            <a:r>
              <a:rPr lang="en-US" sz="5500" dirty="0" smtClean="0"/>
              <a:t>Dr. Caroline Mini, PhD Dissertation of residential </a:t>
            </a:r>
            <a:r>
              <a:rPr lang="en-US" sz="5500" dirty="0"/>
              <a:t>water consumption patterns and drivers in LA </a:t>
            </a:r>
            <a:r>
              <a:rPr lang="en-US" sz="5500" dirty="0" smtClean="0"/>
              <a:t>County</a:t>
            </a:r>
          </a:p>
          <a:p>
            <a:pPr>
              <a:lnSpc>
                <a:spcPct val="100000"/>
              </a:lnSpc>
              <a:buClr>
                <a:schemeClr val="accent2"/>
              </a:buClr>
            </a:pPr>
            <a:endParaRPr lang="en-US" sz="5500" dirty="0" smtClean="0"/>
          </a:p>
          <a:p>
            <a:pPr>
              <a:lnSpc>
                <a:spcPct val="100000"/>
              </a:lnSpc>
              <a:buClr>
                <a:schemeClr val="accent2"/>
              </a:buClr>
            </a:pPr>
            <a:r>
              <a:rPr lang="en-US" sz="5500" dirty="0"/>
              <a:t>Ten years of data that links water consumption with socio-economic demographics, climate information, and water prices</a:t>
            </a:r>
            <a:r>
              <a:rPr lang="en-US" sz="5500" dirty="0" smtClean="0"/>
              <a:t>.</a:t>
            </a:r>
          </a:p>
          <a:p>
            <a:pPr marL="342900" lvl="1" indent="0">
              <a:lnSpc>
                <a:spcPct val="100000"/>
              </a:lnSpc>
              <a:buClr>
                <a:schemeClr val="accent2"/>
              </a:buClr>
              <a:buNone/>
            </a:pPr>
            <a:endParaRPr lang="en-US" sz="5500" dirty="0"/>
          </a:p>
          <a:p>
            <a:pPr>
              <a:lnSpc>
                <a:spcPct val="100000"/>
              </a:lnSpc>
              <a:buClr>
                <a:schemeClr val="accent2"/>
              </a:buClr>
            </a:pPr>
            <a:r>
              <a:rPr lang="en-US" sz="5500" dirty="0" smtClean="0"/>
              <a:t>Three studies: </a:t>
            </a:r>
            <a:endParaRPr lang="en-US" sz="5500" dirty="0"/>
          </a:p>
          <a:p>
            <a:pPr marL="685800" lvl="1" indent="-342900">
              <a:buClr>
                <a:schemeClr val="accent2"/>
              </a:buClr>
              <a:buFont typeface="+mj-lt"/>
              <a:buAutoNum type="arabicPeriod"/>
            </a:pPr>
            <a:r>
              <a:rPr lang="en-US" sz="5500" dirty="0"/>
              <a:t>Drivers of </a:t>
            </a:r>
            <a:r>
              <a:rPr lang="en-US" sz="5500" dirty="0" smtClean="0"/>
              <a:t>single-family residential water use </a:t>
            </a:r>
            <a:endParaRPr lang="en-US" sz="5500" dirty="0"/>
          </a:p>
          <a:p>
            <a:pPr marL="685800" lvl="1" indent="-342900">
              <a:buClr>
                <a:schemeClr val="accent2"/>
              </a:buClr>
              <a:buFont typeface="+mj-lt"/>
              <a:buAutoNum type="arabicPeriod"/>
            </a:pPr>
            <a:r>
              <a:rPr lang="en-US" sz="5500" dirty="0"/>
              <a:t>Outdoor water consumption </a:t>
            </a:r>
            <a:r>
              <a:rPr lang="en-US" sz="5500" dirty="0" smtClean="0"/>
              <a:t>and </a:t>
            </a:r>
            <a:r>
              <a:rPr lang="en-US" sz="5500" dirty="0"/>
              <a:t>drivers </a:t>
            </a:r>
          </a:p>
          <a:p>
            <a:pPr marL="685800" lvl="1" indent="-342900">
              <a:buClr>
                <a:schemeClr val="accent2"/>
              </a:buClr>
              <a:buFont typeface="+mj-lt"/>
              <a:buAutoNum type="arabicPeriod"/>
            </a:pPr>
            <a:r>
              <a:rPr lang="en-US" sz="5500" dirty="0"/>
              <a:t>Effectiveness of 2007-2009 water conservation </a:t>
            </a:r>
            <a:r>
              <a:rPr lang="en-US" sz="5500" dirty="0" smtClean="0"/>
              <a:t>programs for LADWP territory</a:t>
            </a:r>
          </a:p>
          <a:p>
            <a:pPr marL="685800" lvl="1" indent="-342900">
              <a:buClr>
                <a:schemeClr val="accent2"/>
              </a:buClr>
              <a:buFont typeface="+mj-lt"/>
              <a:buAutoNum type="arabicPeriod"/>
            </a:pPr>
            <a:endParaRPr lang="en-US" sz="5500" dirty="0"/>
          </a:p>
          <a:p>
            <a:pPr>
              <a:buClr>
                <a:schemeClr val="accent2"/>
              </a:buClr>
            </a:pPr>
            <a:r>
              <a:rPr lang="en-US" sz="5500" dirty="0" smtClean="0"/>
              <a:t>Policy analysis, recommendations, and brief written by CCSC at UCLA </a:t>
            </a:r>
          </a:p>
          <a:p>
            <a:pPr>
              <a:buClr>
                <a:schemeClr val="accent2"/>
              </a:buClr>
            </a:pPr>
            <a:endParaRPr lang="en-US" dirty="0"/>
          </a:p>
          <a:p>
            <a:pPr>
              <a:buClr>
                <a:schemeClr val="accent2"/>
              </a:buClr>
            </a:pPr>
            <a:endParaRPr lang="en-US" dirty="0" smtClean="0"/>
          </a:p>
          <a:p>
            <a:pPr marL="0" indent="0">
              <a:buClr>
                <a:schemeClr val="accent2"/>
              </a:buClr>
              <a:buNone/>
            </a:pPr>
            <a:endParaRPr lang="en-US" sz="2500" dirty="0"/>
          </a:p>
        </p:txBody>
      </p:sp>
      <p:pic>
        <p:nvPicPr>
          <p:cNvPr id="7" name="Picture 6"/>
          <p:cNvPicPr>
            <a:picLocks noChangeAspect="1"/>
          </p:cNvPicPr>
          <p:nvPr/>
        </p:nvPicPr>
        <p:blipFill>
          <a:blip r:embed="rId3"/>
          <a:stretch>
            <a:fillRect/>
          </a:stretch>
        </p:blipFill>
        <p:spPr>
          <a:xfrm>
            <a:off x="457200" y="6382725"/>
            <a:ext cx="8229600" cy="299560"/>
          </a:xfrm>
          <a:prstGeom prst="rect">
            <a:avLst/>
          </a:prstGeom>
        </p:spPr>
      </p:pic>
      <p:sp>
        <p:nvSpPr>
          <p:cNvPr id="9" name="TextBox 8"/>
          <p:cNvSpPr txBox="1"/>
          <p:nvPr/>
        </p:nvSpPr>
        <p:spPr>
          <a:xfrm>
            <a:off x="2323993" y="681335"/>
            <a:ext cx="4534007" cy="461665"/>
          </a:xfrm>
          <a:prstGeom prst="rect">
            <a:avLst/>
          </a:prstGeom>
          <a:noFill/>
        </p:spPr>
        <p:txBody>
          <a:bodyPr wrap="square" rtlCol="0">
            <a:spAutoFit/>
          </a:bodyPr>
          <a:lstStyle/>
          <a:p>
            <a:pPr algn="ctr"/>
            <a:r>
              <a:rPr lang="en-US" sz="2400" b="1" dirty="0" smtClean="0">
                <a:solidFill>
                  <a:srgbClr val="2982BF"/>
                </a:solidFill>
                <a:latin typeface="Verdana" panose="020B0604030504040204" pitchFamily="34" charset="0"/>
                <a:ea typeface="Verdana" panose="020B0604030504040204" pitchFamily="34" charset="0"/>
                <a:cs typeface="Verdana" panose="020B0604030504040204" pitchFamily="34" charset="0"/>
              </a:rPr>
              <a:t>PROJECT BACKGROUND</a:t>
            </a:r>
            <a:endParaRPr lang="en-US" sz="2400" b="1" dirty="0">
              <a:solidFill>
                <a:srgbClr val="2982BF"/>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36" y="228600"/>
            <a:ext cx="8229601" cy="244995"/>
          </a:xfrm>
          <a:prstGeom prst="rect">
            <a:avLst/>
          </a:prstGeom>
        </p:spPr>
      </p:pic>
    </p:spTree>
    <p:extLst>
      <p:ext uri="{BB962C8B-B14F-4D97-AF65-F5344CB8AC3E}">
        <p14:creationId xmlns:p14="http://schemas.microsoft.com/office/powerpoint/2010/main" val="1871967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spd="med"/>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21"/>
          <p:cNvSpPr>
            <a:spLocks noGrp="1"/>
          </p:cNvSpPr>
          <p:nvPr>
            <p:ph type="sldNum" sz="quarter" idx="12"/>
          </p:nvPr>
        </p:nvSpPr>
        <p:spPr>
          <a:xfrm>
            <a:off x="6455610" y="6339949"/>
            <a:ext cx="2457450" cy="365125"/>
          </a:xfrm>
        </p:spPr>
        <p:txBody>
          <a:bodyPr/>
          <a:lstStyle/>
          <a:p>
            <a:fld id="{85D0E347-7CE2-DC48-8F9C-FE41F83CBBD9}" type="slidenum">
              <a:rPr lang="en-US" smtClean="0"/>
              <a:pPr/>
              <a:t>5</a:t>
            </a:fld>
            <a:endParaRPr lang="en-US" dirty="0"/>
          </a:p>
        </p:txBody>
      </p:sp>
      <p:sp>
        <p:nvSpPr>
          <p:cNvPr id="37" name="Content Placeholder 2"/>
          <p:cNvSpPr txBox="1">
            <a:spLocks/>
          </p:cNvSpPr>
          <p:nvPr/>
        </p:nvSpPr>
        <p:spPr>
          <a:xfrm>
            <a:off x="838200" y="1447800"/>
            <a:ext cx="7391400" cy="4724400"/>
          </a:xfrm>
          <a:prstGeom prst="rect">
            <a:avLst/>
          </a:prstGeom>
        </p:spPr>
        <p:txBody>
          <a:bodyPr>
            <a:normAutofit lnSpcReduction="10000"/>
          </a:bodyPr>
          <a:lstStyle>
            <a:lvl1pPr marL="171450" indent="-171450" algn="l" defTabSz="685800" rtl="0" eaLnBrk="1" latinLnBrk="0" hangingPunct="1">
              <a:lnSpc>
                <a:spcPct val="90000"/>
              </a:lnSpc>
              <a:spcBef>
                <a:spcPct val="3000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ct val="3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buClr>
                <a:schemeClr val="accent2"/>
              </a:buClr>
            </a:pPr>
            <a:r>
              <a:rPr lang="en-US" sz="2400" dirty="0" smtClean="0">
                <a:latin typeface="Verdana" panose="020B0604030504040204" pitchFamily="34" charset="0"/>
                <a:ea typeface="Verdana" panose="020B0604030504040204" pitchFamily="34" charset="0"/>
                <a:cs typeface="Verdana" panose="020B0604030504040204" pitchFamily="34" charset="0"/>
              </a:rPr>
              <a:t>Single</a:t>
            </a:r>
            <a:r>
              <a:rPr lang="en-US" sz="2400" dirty="0">
                <a:latin typeface="Verdana" panose="020B0604030504040204" pitchFamily="34" charset="0"/>
                <a:ea typeface="Verdana" panose="020B0604030504040204" pitchFamily="34" charset="0"/>
                <a:cs typeface="Verdana" panose="020B0604030504040204" pitchFamily="34" charset="0"/>
              </a:rPr>
              <a:t>-family residential water consumption in Los Angeles primarily driven </a:t>
            </a:r>
            <a:r>
              <a:rPr lang="en-US" sz="2400" dirty="0" smtClean="0">
                <a:latin typeface="Verdana" panose="020B0604030504040204" pitchFamily="34" charset="0"/>
                <a:ea typeface="Verdana" panose="020B0604030504040204" pitchFamily="34" charset="0"/>
                <a:cs typeface="Verdana" panose="020B0604030504040204" pitchFamily="34" charset="0"/>
              </a:rPr>
              <a:t>by:</a:t>
            </a:r>
            <a:endParaRPr lang="en-US" sz="1000" dirty="0">
              <a:latin typeface="Verdana" panose="020B0604030504040204" pitchFamily="34" charset="0"/>
              <a:ea typeface="Verdana" panose="020B0604030504040204" pitchFamily="34" charset="0"/>
              <a:cs typeface="Verdana" panose="020B0604030504040204" pitchFamily="34" charset="0"/>
            </a:endParaRPr>
          </a:p>
          <a:p>
            <a:pPr lvl="1">
              <a:buClr>
                <a:schemeClr val="accent2"/>
              </a:buClr>
            </a:pPr>
            <a:r>
              <a:rPr lang="en-US" sz="2000" b="1" dirty="0">
                <a:latin typeface="Verdana" panose="020B0604030504040204" pitchFamily="34" charset="0"/>
                <a:ea typeface="Verdana" panose="020B0604030504040204" pitchFamily="34" charset="0"/>
                <a:cs typeface="Verdana" panose="020B0604030504040204" pitchFamily="34" charset="0"/>
              </a:rPr>
              <a:t>Income</a:t>
            </a:r>
          </a:p>
          <a:p>
            <a:pPr lvl="1">
              <a:buClr>
                <a:schemeClr val="accent2"/>
              </a:buClr>
            </a:pPr>
            <a:r>
              <a:rPr lang="en-US" sz="2000" dirty="0">
                <a:latin typeface="Verdana" panose="020B0604030504040204" pitchFamily="34" charset="0"/>
                <a:ea typeface="Verdana" panose="020B0604030504040204" pitchFamily="34" charset="0"/>
                <a:cs typeface="Verdana" panose="020B0604030504040204" pitchFamily="34" charset="0"/>
              </a:rPr>
              <a:t>Landscape greenness</a:t>
            </a:r>
          </a:p>
          <a:p>
            <a:pPr lvl="1">
              <a:buClr>
                <a:schemeClr val="accent2"/>
              </a:buClr>
            </a:pPr>
            <a:r>
              <a:rPr lang="en-US" sz="2000" dirty="0">
                <a:latin typeface="Verdana" panose="020B0604030504040204" pitchFamily="34" charset="0"/>
                <a:ea typeface="Verdana" panose="020B0604030504040204" pitchFamily="34" charset="0"/>
                <a:cs typeface="Verdana" panose="020B0604030504040204" pitchFamily="34" charset="0"/>
              </a:rPr>
              <a:t>Water rates</a:t>
            </a:r>
          </a:p>
          <a:p>
            <a:pPr lvl="1">
              <a:buClr>
                <a:schemeClr val="accent2"/>
              </a:buClr>
            </a:pPr>
            <a:r>
              <a:rPr lang="en-US" sz="2000" dirty="0">
                <a:latin typeface="Verdana" panose="020B0604030504040204" pitchFamily="34" charset="0"/>
                <a:ea typeface="Verdana" panose="020B0604030504040204" pitchFamily="34" charset="0"/>
                <a:cs typeface="Verdana" panose="020B0604030504040204" pitchFamily="34" charset="0"/>
              </a:rPr>
              <a:t>Household water volume </a:t>
            </a:r>
            <a:r>
              <a:rPr lang="en-US" sz="2000" dirty="0" smtClean="0">
                <a:latin typeface="Verdana" panose="020B0604030504040204" pitchFamily="34" charset="0"/>
                <a:ea typeface="Verdana" panose="020B0604030504040204" pitchFamily="34" charset="0"/>
                <a:cs typeface="Verdana" panose="020B0604030504040204" pitchFamily="34" charset="0"/>
              </a:rPr>
              <a:t>allocation</a:t>
            </a:r>
          </a:p>
          <a:p>
            <a:pPr lvl="1">
              <a:buClr>
                <a:schemeClr val="accent2"/>
              </a:buClr>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lnSpc>
                <a:spcPct val="100000"/>
              </a:lnSpc>
              <a:buClr>
                <a:schemeClr val="accent2"/>
              </a:buClr>
            </a:pPr>
            <a:r>
              <a:rPr lang="en-US" sz="2400" dirty="0" smtClean="0">
                <a:latin typeface="Verdana" panose="020B0604030504040204" pitchFamily="34" charset="0"/>
                <a:ea typeface="Verdana" panose="020B0604030504040204" pitchFamily="34" charset="0"/>
                <a:cs typeface="Verdana" panose="020B0604030504040204" pitchFamily="34" charset="0"/>
              </a:rPr>
              <a:t>LADWP territory, the average </a:t>
            </a:r>
            <a:r>
              <a:rPr lang="en-US" sz="2400" dirty="0">
                <a:latin typeface="Verdana" panose="020B0604030504040204" pitchFamily="34" charset="0"/>
                <a:ea typeface="Verdana" panose="020B0604030504040204" pitchFamily="34" charset="0"/>
                <a:cs typeface="Verdana" panose="020B0604030504040204" pitchFamily="34" charset="0"/>
              </a:rPr>
              <a:t>SFR water </a:t>
            </a:r>
            <a:r>
              <a:rPr lang="en-US" sz="2400" dirty="0" smtClean="0">
                <a:latin typeface="Verdana" panose="020B0604030504040204" pitchFamily="34" charset="0"/>
                <a:ea typeface="Verdana" panose="020B0604030504040204" pitchFamily="34" charset="0"/>
                <a:cs typeface="Verdana" panose="020B0604030504040204" pitchFamily="34" charset="0"/>
              </a:rPr>
              <a:t>consumption ranges:</a:t>
            </a:r>
          </a:p>
          <a:p>
            <a:pPr marL="0" indent="0" algn="ctr">
              <a:lnSpc>
                <a:spcPct val="100000"/>
              </a:lnSpc>
              <a:buClr>
                <a:schemeClr val="accent2"/>
              </a:buClr>
              <a:buNone/>
            </a:pPr>
            <a:r>
              <a:rPr lang="en-US" sz="16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37.4 </a:t>
            </a:r>
            <a:r>
              <a:rPr lang="en-US" sz="1600" b="1" dirty="0">
                <a:solidFill>
                  <a:srgbClr val="000000"/>
                </a:solidFill>
                <a:latin typeface="Verdana" panose="020B0604030504040204" pitchFamily="34" charset="0"/>
                <a:ea typeface="Verdana" panose="020B0604030504040204" pitchFamily="34" charset="0"/>
                <a:cs typeface="Verdana" panose="020B0604030504040204" pitchFamily="34" charset="0"/>
              </a:rPr>
              <a:t>HCF/</a:t>
            </a:r>
            <a:r>
              <a:rPr lang="en-US" sz="16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SFR customer</a:t>
            </a:r>
            <a:r>
              <a:rPr lang="en-US" sz="1600" b="1"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n-US" sz="1600" b="1" dirty="0" err="1">
                <a:solidFill>
                  <a:srgbClr val="000000"/>
                </a:solidFill>
                <a:latin typeface="Verdana" panose="020B0604030504040204" pitchFamily="34" charset="0"/>
                <a:ea typeface="Verdana" panose="020B0604030504040204" pitchFamily="34" charset="0"/>
                <a:cs typeface="Verdana" panose="020B0604030504040204" pitchFamily="34" charset="0"/>
              </a:rPr>
              <a:t>yr</a:t>
            </a:r>
            <a:r>
              <a:rPr lang="en-US" sz="1600" b="1"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16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- 1,214 </a:t>
            </a:r>
            <a:r>
              <a:rPr lang="en-US" sz="1600" b="1" dirty="0">
                <a:solidFill>
                  <a:srgbClr val="000000"/>
                </a:solidFill>
                <a:latin typeface="Verdana" panose="020B0604030504040204" pitchFamily="34" charset="0"/>
                <a:ea typeface="Verdana" panose="020B0604030504040204" pitchFamily="34" charset="0"/>
                <a:cs typeface="Verdana" panose="020B0604030504040204" pitchFamily="34" charset="0"/>
              </a:rPr>
              <a:t>HCF/SFR customer/</a:t>
            </a:r>
            <a:r>
              <a:rPr lang="en-US" sz="16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year</a:t>
            </a:r>
          </a:p>
          <a:p>
            <a:pPr>
              <a:lnSpc>
                <a:spcPct val="100000"/>
              </a:lnSpc>
              <a:buClr>
                <a:schemeClr val="accent2"/>
              </a:buClr>
            </a:pPr>
            <a:endPar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buClr>
                <a:schemeClr val="accent2"/>
              </a:buClr>
            </a:pPr>
            <a:r>
              <a:rPr lang="en-US" sz="2400" dirty="0">
                <a:latin typeface="Verdana" panose="020B0604030504040204" pitchFamily="34" charset="0"/>
                <a:ea typeface="Verdana" panose="020B0604030504040204" pitchFamily="34" charset="0"/>
                <a:cs typeface="Verdana" panose="020B0604030504040204" pitchFamily="34" charset="0"/>
              </a:rPr>
              <a:t>Geographical </a:t>
            </a:r>
            <a:r>
              <a:rPr lang="en-US" sz="2400" dirty="0" smtClean="0">
                <a:latin typeface="Verdana" panose="020B0604030504040204" pitchFamily="34" charset="0"/>
                <a:ea typeface="Verdana" panose="020B0604030504040204" pitchFamily="34" charset="0"/>
                <a:cs typeface="Verdana" panose="020B0604030504040204" pitchFamily="34" charset="0"/>
              </a:rPr>
              <a:t>clusters of water consumption: </a:t>
            </a:r>
            <a:r>
              <a:rPr lang="en-US" sz="2400" dirty="0">
                <a:latin typeface="Verdana" panose="020B0604030504040204" pitchFamily="34" charset="0"/>
                <a:ea typeface="Verdana" panose="020B0604030504040204" pitchFamily="34" charset="0"/>
                <a:cs typeface="Verdana" panose="020B0604030504040204" pitchFamily="34" charset="0"/>
              </a:rPr>
              <a:t>northern, coastal, </a:t>
            </a:r>
            <a:r>
              <a:rPr lang="en-US" sz="2400" dirty="0" smtClean="0">
                <a:latin typeface="Verdana" panose="020B0604030504040204" pitchFamily="34" charset="0"/>
                <a:ea typeface="Verdana" panose="020B0604030504040204" pitchFamily="34" charset="0"/>
                <a:cs typeface="Verdana" panose="020B0604030504040204" pitchFamily="34" charset="0"/>
              </a:rPr>
              <a:t>downtown</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3"/>
          <a:stretch>
            <a:fillRect/>
          </a:stretch>
        </p:blipFill>
        <p:spPr>
          <a:xfrm>
            <a:off x="457200" y="6382725"/>
            <a:ext cx="8229600" cy="299560"/>
          </a:xfrm>
          <a:prstGeom prst="rect">
            <a:avLst/>
          </a:prstGeom>
        </p:spPr>
      </p:pic>
      <p:sp>
        <p:nvSpPr>
          <p:cNvPr id="9" name="TextBox 8"/>
          <p:cNvSpPr txBox="1"/>
          <p:nvPr/>
        </p:nvSpPr>
        <p:spPr>
          <a:xfrm>
            <a:off x="1" y="681335"/>
            <a:ext cx="9144000" cy="461665"/>
          </a:xfrm>
          <a:prstGeom prst="rect">
            <a:avLst/>
          </a:prstGeom>
          <a:noFill/>
        </p:spPr>
        <p:txBody>
          <a:bodyPr wrap="square" rtlCol="0">
            <a:spAutoFit/>
          </a:bodyPr>
          <a:lstStyle/>
          <a:p>
            <a:pPr algn="ctr"/>
            <a:r>
              <a:rPr lang="en-US" sz="2400" b="1" dirty="0" smtClean="0">
                <a:solidFill>
                  <a:srgbClr val="2982BF"/>
                </a:solidFill>
                <a:latin typeface="Verdana" panose="020B0604030504040204" pitchFamily="34" charset="0"/>
                <a:ea typeface="Verdana" panose="020B0604030504040204" pitchFamily="34" charset="0"/>
                <a:cs typeface="Verdana" panose="020B0604030504040204" pitchFamily="34" charset="0"/>
              </a:rPr>
              <a:t>DRIVERS OF SFR WATER USE </a:t>
            </a:r>
            <a:endParaRPr lang="en-US" sz="2400" b="1" dirty="0">
              <a:solidFill>
                <a:srgbClr val="2982BF"/>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36" y="228600"/>
            <a:ext cx="8229601" cy="244995"/>
          </a:xfrm>
          <a:prstGeom prst="rect">
            <a:avLst/>
          </a:prstGeom>
        </p:spPr>
      </p:pic>
    </p:spTree>
    <p:extLst>
      <p:ext uri="{BB962C8B-B14F-4D97-AF65-F5344CB8AC3E}">
        <p14:creationId xmlns:p14="http://schemas.microsoft.com/office/powerpoint/2010/main" val="3864399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spd="med"/>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21"/>
          <p:cNvSpPr>
            <a:spLocks noGrp="1"/>
          </p:cNvSpPr>
          <p:nvPr>
            <p:ph type="sldNum" sz="quarter" idx="12"/>
          </p:nvPr>
        </p:nvSpPr>
        <p:spPr>
          <a:xfrm>
            <a:off x="6455610" y="6339949"/>
            <a:ext cx="2457450" cy="365125"/>
          </a:xfrm>
        </p:spPr>
        <p:txBody>
          <a:bodyPr/>
          <a:lstStyle/>
          <a:p>
            <a:fld id="{A6372425-08BA-654A-BE95-EFB1A0D7E77A}" type="slidenum">
              <a:rPr lang="en-US" smtClean="0"/>
              <a:pPr/>
              <a:t>6</a:t>
            </a:fld>
            <a:endParaRPr lang="en-US" dirty="0"/>
          </a:p>
        </p:txBody>
      </p:sp>
      <p:pic>
        <p:nvPicPr>
          <p:cNvPr id="7" name="Picture 6"/>
          <p:cNvPicPr>
            <a:picLocks noChangeAspect="1"/>
          </p:cNvPicPr>
          <p:nvPr/>
        </p:nvPicPr>
        <p:blipFill>
          <a:blip r:embed="rId3"/>
          <a:stretch>
            <a:fillRect/>
          </a:stretch>
        </p:blipFill>
        <p:spPr>
          <a:xfrm>
            <a:off x="457200" y="6382725"/>
            <a:ext cx="8229600" cy="299560"/>
          </a:xfrm>
          <a:prstGeom prst="rect">
            <a:avLst/>
          </a:prstGeom>
        </p:spPr>
      </p:pic>
      <p:sp>
        <p:nvSpPr>
          <p:cNvPr id="9" name="TextBox 8"/>
          <p:cNvSpPr txBox="1"/>
          <p:nvPr/>
        </p:nvSpPr>
        <p:spPr>
          <a:xfrm>
            <a:off x="0" y="533400"/>
            <a:ext cx="9144000" cy="400110"/>
          </a:xfrm>
          <a:prstGeom prst="rect">
            <a:avLst/>
          </a:prstGeom>
          <a:noFill/>
        </p:spPr>
        <p:txBody>
          <a:bodyPr wrap="square" rtlCol="0">
            <a:spAutoFit/>
          </a:bodyPr>
          <a:lstStyle/>
          <a:p>
            <a:pPr algn="ctr"/>
            <a:r>
              <a:rPr lang="en-US" sz="2000" b="1" dirty="0" smtClean="0">
                <a:solidFill>
                  <a:srgbClr val="2982BF"/>
                </a:solidFill>
                <a:latin typeface="Verdana" panose="020B0604030504040204" pitchFamily="34" charset="0"/>
                <a:ea typeface="Verdana" panose="020B0604030504040204" pitchFamily="34" charset="0"/>
                <a:cs typeface="Verdana" panose="020B0604030504040204" pitchFamily="34" charset="0"/>
              </a:rPr>
              <a:t>10 YEAR AVERAGE SFR WATER USE PER CENSUS TRACT</a:t>
            </a:r>
            <a:endParaRPr lang="en-US" sz="2000" b="1" dirty="0">
              <a:solidFill>
                <a:srgbClr val="2982BF"/>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28600"/>
            <a:ext cx="8229601" cy="244995"/>
          </a:xfrm>
          <a:prstGeom prst="rect">
            <a:avLst/>
          </a:prstGeom>
        </p:spPr>
      </p:pic>
      <p:pic>
        <p:nvPicPr>
          <p:cNvPr id="3" name="Picture 2"/>
          <p:cNvPicPr>
            <a:picLocks noChangeAspect="1"/>
          </p:cNvPicPr>
          <p:nvPr/>
        </p:nvPicPr>
        <p:blipFill>
          <a:blip r:embed="rId5"/>
          <a:stretch>
            <a:fillRect/>
          </a:stretch>
        </p:blipFill>
        <p:spPr>
          <a:xfrm>
            <a:off x="2209800" y="1066800"/>
            <a:ext cx="4800600" cy="5316607"/>
          </a:xfrm>
          <a:prstGeom prst="rect">
            <a:avLst/>
          </a:prstGeom>
        </p:spPr>
      </p:pic>
      <p:sp>
        <p:nvSpPr>
          <p:cNvPr id="2" name="Oval 1"/>
          <p:cNvSpPr/>
          <p:nvPr/>
        </p:nvSpPr>
        <p:spPr>
          <a:xfrm>
            <a:off x="5486400" y="3048000"/>
            <a:ext cx="838200" cy="609600"/>
          </a:xfrm>
          <a:prstGeom prst="ellipse">
            <a:avLst/>
          </a:prstGeom>
          <a:noFill/>
          <a:ln w="762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114800" y="2667000"/>
            <a:ext cx="838200" cy="609600"/>
          </a:xfrm>
          <a:prstGeom prst="ellipse">
            <a:avLst/>
          </a:prstGeom>
          <a:noFill/>
          <a:ln w="762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86200" y="1447800"/>
            <a:ext cx="838200" cy="609600"/>
          </a:xfrm>
          <a:prstGeom prst="ellipse">
            <a:avLst/>
          </a:prstGeom>
          <a:noFill/>
          <a:ln w="762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LADWP_Logo.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7600" y="5486400"/>
            <a:ext cx="609600" cy="714375"/>
          </a:xfrm>
          <a:prstGeom prst="rect">
            <a:avLst/>
          </a:prstGeom>
        </p:spPr>
      </p:pic>
    </p:spTree>
    <p:extLst>
      <p:ext uri="{BB962C8B-B14F-4D97-AF65-F5344CB8AC3E}">
        <p14:creationId xmlns:p14="http://schemas.microsoft.com/office/powerpoint/2010/main" val="3372668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spd="med"/>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457200" y="1104900"/>
            <a:ext cx="3810000" cy="4762500"/>
          </a:xfrm>
          <a:prstGeom prst="rect">
            <a:avLst/>
          </a:prstGeom>
          <a:ln>
            <a:solidFill>
              <a:srgbClr val="7F7F7F"/>
            </a:solidFill>
          </a:ln>
        </p:spPr>
      </p:pic>
      <p:sp>
        <p:nvSpPr>
          <p:cNvPr id="36" name="Slide Number Placeholder 21"/>
          <p:cNvSpPr>
            <a:spLocks noGrp="1"/>
          </p:cNvSpPr>
          <p:nvPr>
            <p:ph type="sldNum" sz="quarter" idx="12"/>
          </p:nvPr>
        </p:nvSpPr>
        <p:spPr>
          <a:xfrm>
            <a:off x="6455610" y="6339949"/>
            <a:ext cx="2457450" cy="365125"/>
          </a:xfrm>
        </p:spPr>
        <p:txBody>
          <a:bodyPr/>
          <a:lstStyle/>
          <a:p>
            <a:fld id="{85D0E347-7CE2-DC48-8F9C-FE41F83CBBD9}" type="slidenum">
              <a:rPr lang="en-US" smtClean="0"/>
              <a:pPr/>
              <a:t>7</a:t>
            </a:fld>
            <a:endParaRPr lang="en-US" dirty="0"/>
          </a:p>
        </p:txBody>
      </p:sp>
      <p:pic>
        <p:nvPicPr>
          <p:cNvPr id="7" name="Picture 6"/>
          <p:cNvPicPr>
            <a:picLocks noChangeAspect="1"/>
          </p:cNvPicPr>
          <p:nvPr/>
        </p:nvPicPr>
        <p:blipFill>
          <a:blip r:embed="rId4"/>
          <a:stretch>
            <a:fillRect/>
          </a:stretch>
        </p:blipFill>
        <p:spPr>
          <a:xfrm>
            <a:off x="457200" y="6382725"/>
            <a:ext cx="8229600" cy="29956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936" y="228600"/>
            <a:ext cx="8229601" cy="244995"/>
          </a:xfrm>
          <a:prstGeom prst="rect">
            <a:avLst/>
          </a:prstGeom>
        </p:spPr>
      </p:pic>
      <p:sp>
        <p:nvSpPr>
          <p:cNvPr id="23" name="Title 1"/>
          <p:cNvSpPr txBox="1">
            <a:spLocks/>
          </p:cNvSpPr>
          <p:nvPr/>
        </p:nvSpPr>
        <p:spPr>
          <a:xfrm>
            <a:off x="457200" y="554037"/>
            <a:ext cx="8229600" cy="6905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b="1" dirty="0" smtClean="0"/>
          </a:p>
        </p:txBody>
      </p:sp>
      <p:sp>
        <p:nvSpPr>
          <p:cNvPr id="22" name="Title 1"/>
          <p:cNvSpPr txBox="1">
            <a:spLocks/>
          </p:cNvSpPr>
          <p:nvPr/>
        </p:nvSpPr>
        <p:spPr>
          <a:xfrm>
            <a:off x="4724400" y="533400"/>
            <a:ext cx="3886200" cy="6905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2982BF"/>
                </a:solidFill>
                <a:latin typeface="Verdana" panose="020B0604030504040204" pitchFamily="34" charset="0"/>
                <a:ea typeface="Verdana" panose="020B0604030504040204" pitchFamily="34" charset="0"/>
                <a:cs typeface="Verdana" panose="020B0604030504040204" pitchFamily="34" charset="0"/>
              </a:rPr>
              <a:t>Income</a:t>
            </a:r>
          </a:p>
        </p:txBody>
      </p:sp>
      <p:sp>
        <p:nvSpPr>
          <p:cNvPr id="27" name="Title 1"/>
          <p:cNvSpPr txBox="1">
            <a:spLocks/>
          </p:cNvSpPr>
          <p:nvPr/>
        </p:nvSpPr>
        <p:spPr>
          <a:xfrm>
            <a:off x="381000" y="533400"/>
            <a:ext cx="3886200" cy="6905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2982BF"/>
                </a:solidFill>
                <a:latin typeface="Verdana" panose="020B0604030504040204" pitchFamily="34" charset="0"/>
                <a:ea typeface="Verdana" panose="020B0604030504040204" pitchFamily="34" charset="0"/>
                <a:cs typeface="Verdana" panose="020B0604030504040204" pitchFamily="34" charset="0"/>
              </a:rPr>
              <a:t>Water Consumption</a:t>
            </a:r>
            <a:endParaRPr lang="en-US" sz="2400" b="1" dirty="0">
              <a:solidFill>
                <a:srgbClr val="2982BF"/>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Socioeconomic_LACity v2.jpeg"/>
          <p:cNvPicPr>
            <a:picLocks noChangeAspect="1"/>
          </p:cNvPicPr>
          <p:nvPr/>
        </p:nvPicPr>
        <p:blipFill rotWithShape="1">
          <a:blip r:embed="rId6">
            <a:extLst>
              <a:ext uri="{28A0092B-C50C-407E-A947-70E740481C1C}">
                <a14:useLocalDpi xmlns:a14="http://schemas.microsoft.com/office/drawing/2010/main" val="0"/>
              </a:ext>
            </a:extLst>
          </a:blip>
          <a:srcRect l="9355" t="8111" r="9776" b="7390"/>
          <a:stretch/>
        </p:blipFill>
        <p:spPr>
          <a:xfrm>
            <a:off x="4724400" y="1066800"/>
            <a:ext cx="3942945" cy="4876800"/>
          </a:xfrm>
          <a:prstGeom prst="rect">
            <a:avLst/>
          </a:prstGeom>
        </p:spPr>
      </p:pic>
      <p:sp>
        <p:nvSpPr>
          <p:cNvPr id="2" name="Rectangle 1"/>
          <p:cNvSpPr/>
          <p:nvPr/>
        </p:nvSpPr>
        <p:spPr>
          <a:xfrm>
            <a:off x="457200" y="5943600"/>
            <a:ext cx="8153400" cy="430887"/>
          </a:xfrm>
          <a:prstGeom prst="rect">
            <a:avLst/>
          </a:prstGeom>
        </p:spPr>
        <p:txBody>
          <a:bodyPr wrap="square">
            <a:spAutoFit/>
          </a:bodyPr>
          <a:lstStyle/>
          <a:p>
            <a:r>
              <a:rPr lang="en-US" sz="1100" i="1" dirty="0" smtClean="0"/>
              <a:t>Map from: Mini</a:t>
            </a:r>
            <a:r>
              <a:rPr lang="en-US" sz="1100" i="1" dirty="0"/>
              <a:t>, C., T.S. Hogue, and S. </a:t>
            </a:r>
            <a:r>
              <a:rPr lang="en-US" sz="1100" i="1" dirty="0" err="1"/>
              <a:t>Pincetl</a:t>
            </a:r>
            <a:r>
              <a:rPr lang="en-US" sz="1100" i="1" dirty="0"/>
              <a:t>, 2014: Patterns and Controlling Factors of Residential Water Use in Los Angeles, California, Water Policy, doi:10.2166/wp.2014.029</a:t>
            </a:r>
          </a:p>
        </p:txBody>
      </p:sp>
    </p:spTree>
    <p:extLst>
      <p:ext uri="{BB962C8B-B14F-4D97-AF65-F5344CB8AC3E}">
        <p14:creationId xmlns:p14="http://schemas.microsoft.com/office/powerpoint/2010/main" val="1246880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spd="med"/>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21"/>
          <p:cNvSpPr>
            <a:spLocks noGrp="1"/>
          </p:cNvSpPr>
          <p:nvPr>
            <p:ph type="sldNum" sz="quarter" idx="12"/>
          </p:nvPr>
        </p:nvSpPr>
        <p:spPr>
          <a:xfrm>
            <a:off x="6455610" y="6339949"/>
            <a:ext cx="2457450" cy="365125"/>
          </a:xfrm>
        </p:spPr>
        <p:txBody>
          <a:bodyPr/>
          <a:lstStyle/>
          <a:p>
            <a:fld id="{85D0E347-7CE2-DC48-8F9C-FE41F83CBBD9}" type="slidenum">
              <a:rPr lang="en-US" smtClean="0"/>
              <a:pPr/>
              <a:t>8</a:t>
            </a:fld>
            <a:endParaRPr lang="en-US" dirty="0"/>
          </a:p>
        </p:txBody>
      </p:sp>
      <p:sp>
        <p:nvSpPr>
          <p:cNvPr id="37" name="Content Placeholder 2"/>
          <p:cNvSpPr txBox="1">
            <a:spLocks/>
          </p:cNvSpPr>
          <p:nvPr/>
        </p:nvSpPr>
        <p:spPr>
          <a:xfrm>
            <a:off x="838200" y="1219200"/>
            <a:ext cx="7696200" cy="5029200"/>
          </a:xfrm>
          <a:prstGeom prst="rect">
            <a:avLst/>
          </a:prstGeom>
        </p:spPr>
        <p:txBody>
          <a:bodyPr>
            <a:normAutofit fontScale="92500"/>
          </a:bodyPr>
          <a:lstStyle>
            <a:lvl1pPr marL="171450" indent="-171450" algn="l" defTabSz="685800" rtl="0" eaLnBrk="1" latinLnBrk="0" hangingPunct="1">
              <a:lnSpc>
                <a:spcPct val="90000"/>
              </a:lnSpc>
              <a:spcBef>
                <a:spcPct val="3000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ct val="3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buClr>
                <a:schemeClr val="accent2"/>
              </a:buClr>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a:lnSpc>
                <a:spcPct val="100000"/>
              </a:lnSpc>
              <a:buClr>
                <a:schemeClr val="accent2"/>
              </a:buClr>
            </a:pPr>
            <a:r>
              <a:rPr lang="en-US" sz="2400" dirty="0" smtClean="0">
                <a:latin typeface="Verdana" panose="020B0604030504040204" pitchFamily="34" charset="0"/>
                <a:ea typeface="Verdana" panose="020B0604030504040204" pitchFamily="34" charset="0"/>
                <a:cs typeface="Verdana" panose="020B0604030504040204" pitchFamily="34" charset="0"/>
              </a:rPr>
              <a:t>Wealthier neighborhoods consume </a:t>
            </a:r>
            <a:r>
              <a:rPr lang="en-US" sz="2200" b="1" dirty="0" smtClean="0">
                <a:latin typeface="Verdana" panose="020B0604030504040204" pitchFamily="34" charset="0"/>
                <a:ea typeface="Verdana" panose="020B0604030504040204" pitchFamily="34" charset="0"/>
                <a:cs typeface="Verdana" panose="020B0604030504040204" pitchFamily="34" charset="0"/>
              </a:rPr>
              <a:t>three times</a:t>
            </a:r>
            <a:r>
              <a:rPr lang="en-US" sz="2400" b="1" dirty="0" smtClean="0">
                <a:latin typeface="Verdana" panose="020B0604030504040204" pitchFamily="34" charset="0"/>
                <a:ea typeface="Verdana" panose="020B0604030504040204" pitchFamily="34" charset="0"/>
                <a:cs typeface="Verdana" panose="020B0604030504040204" pitchFamily="34" charset="0"/>
              </a:rPr>
              <a:t> </a:t>
            </a:r>
            <a:r>
              <a:rPr lang="en-US" sz="2400" dirty="0" smtClean="0">
                <a:latin typeface="Verdana" panose="020B0604030504040204" pitchFamily="34" charset="0"/>
                <a:ea typeface="Verdana" panose="020B0604030504040204" pitchFamily="34" charset="0"/>
                <a:cs typeface="Verdana" panose="020B0604030504040204" pitchFamily="34" charset="0"/>
              </a:rPr>
              <a:t>the amount of water than less affluent neighborhoods</a:t>
            </a:r>
            <a:endParaRPr lang="en-US" sz="1000" dirty="0" smtClean="0">
              <a:latin typeface="Verdana" panose="020B0604030504040204" pitchFamily="34" charset="0"/>
              <a:ea typeface="Verdana" panose="020B0604030504040204" pitchFamily="34" charset="0"/>
              <a:cs typeface="Verdana" panose="020B0604030504040204" pitchFamily="34" charset="0"/>
            </a:endParaRPr>
          </a:p>
          <a:p>
            <a:pPr lvl="1">
              <a:buClr>
                <a:schemeClr val="accent2"/>
              </a:buClr>
            </a:pPr>
            <a:r>
              <a:rPr lang="en-US" sz="2000" dirty="0" smtClean="0">
                <a:latin typeface="Verdana" panose="020B0604030504040204" pitchFamily="34" charset="0"/>
                <a:ea typeface="Verdana" panose="020B0604030504040204" pitchFamily="34" charset="0"/>
                <a:cs typeface="Verdana" panose="020B0604030504040204" pitchFamily="34" charset="0"/>
              </a:rPr>
              <a:t>Pacific Palisades (827 m</a:t>
            </a:r>
            <a:r>
              <a:rPr lang="en-US" sz="2000" baseline="30000" dirty="0" smtClean="0">
                <a:latin typeface="Verdana" panose="020B0604030504040204" pitchFamily="34" charset="0"/>
                <a:ea typeface="Verdana" panose="020B0604030504040204" pitchFamily="34" charset="0"/>
                <a:cs typeface="Verdana" panose="020B0604030504040204" pitchFamily="34" charset="0"/>
              </a:rPr>
              <a:t>3</a:t>
            </a:r>
            <a:r>
              <a:rPr lang="en-US" sz="2000" dirty="0" smtClean="0">
                <a:latin typeface="Verdana" panose="020B0604030504040204" pitchFamily="34" charset="0"/>
                <a:ea typeface="Verdana" panose="020B0604030504040204" pitchFamily="34" charset="0"/>
                <a:cs typeface="Verdana" panose="020B0604030504040204" pitchFamily="34" charset="0"/>
              </a:rPr>
              <a:t>/SFR customer/</a:t>
            </a:r>
            <a:r>
              <a:rPr lang="en-US" sz="2000" dirty="0" err="1" smtClean="0">
                <a:latin typeface="Verdana" panose="020B0604030504040204" pitchFamily="34" charset="0"/>
                <a:ea typeface="Verdana" panose="020B0604030504040204" pitchFamily="34" charset="0"/>
                <a:cs typeface="Verdana" panose="020B0604030504040204" pitchFamily="34" charset="0"/>
              </a:rPr>
              <a:t>yr</a:t>
            </a:r>
            <a:r>
              <a:rPr lang="en-US" sz="2000" dirty="0" smtClean="0">
                <a:latin typeface="Verdana" panose="020B0604030504040204" pitchFamily="34" charset="0"/>
                <a:ea typeface="Verdana" panose="020B0604030504040204" pitchFamily="34" charset="0"/>
                <a:cs typeface="Verdana" panose="020B0604030504040204" pitchFamily="34" charset="0"/>
              </a:rPr>
              <a:t>) </a:t>
            </a:r>
            <a:endParaRPr lang="en-US" sz="2000" dirty="0">
              <a:latin typeface="Verdana" panose="020B0604030504040204" pitchFamily="34" charset="0"/>
              <a:ea typeface="Verdana" panose="020B0604030504040204" pitchFamily="34" charset="0"/>
              <a:cs typeface="Verdana" panose="020B0604030504040204" pitchFamily="34" charset="0"/>
            </a:endParaRPr>
          </a:p>
          <a:p>
            <a:pPr lvl="1">
              <a:buClr>
                <a:schemeClr val="accent2"/>
              </a:buClr>
            </a:pPr>
            <a:r>
              <a:rPr lang="en-US" sz="2000" dirty="0" smtClean="0">
                <a:latin typeface="Verdana" panose="020B0604030504040204" pitchFamily="34" charset="0"/>
                <a:ea typeface="Verdana" panose="020B0604030504040204" pitchFamily="34" charset="0"/>
                <a:cs typeface="Verdana" panose="020B0604030504040204" pitchFamily="34" charset="0"/>
              </a:rPr>
              <a:t>Downtown LA (369 m</a:t>
            </a:r>
            <a:r>
              <a:rPr lang="en-US" sz="2000" baseline="30000" dirty="0" smtClean="0">
                <a:latin typeface="Verdana" panose="020B0604030504040204" pitchFamily="34" charset="0"/>
                <a:ea typeface="Verdana" panose="020B0604030504040204" pitchFamily="34" charset="0"/>
                <a:cs typeface="Verdana" panose="020B0604030504040204" pitchFamily="34" charset="0"/>
              </a:rPr>
              <a:t>3</a:t>
            </a:r>
            <a:r>
              <a:rPr lang="en-US" sz="2000" dirty="0" smtClean="0">
                <a:latin typeface="Verdana" panose="020B0604030504040204" pitchFamily="34" charset="0"/>
                <a:ea typeface="Verdana" panose="020B0604030504040204" pitchFamily="34" charset="0"/>
                <a:cs typeface="Verdana" panose="020B0604030504040204" pitchFamily="34" charset="0"/>
              </a:rPr>
              <a:t>/SFR customer/</a:t>
            </a:r>
            <a:r>
              <a:rPr lang="en-US" sz="2000" dirty="0" err="1" smtClean="0">
                <a:latin typeface="Verdana" panose="020B0604030504040204" pitchFamily="34" charset="0"/>
                <a:ea typeface="Verdana" panose="020B0604030504040204" pitchFamily="34" charset="0"/>
                <a:cs typeface="Verdana" panose="020B0604030504040204" pitchFamily="34" charset="0"/>
              </a:rPr>
              <a:t>yr</a:t>
            </a:r>
            <a:r>
              <a:rPr lang="en-US" sz="2000" dirty="0" smtClean="0">
                <a:latin typeface="Verdana" panose="020B0604030504040204" pitchFamily="34" charset="0"/>
                <a:ea typeface="Verdana" panose="020B0604030504040204" pitchFamily="34" charset="0"/>
                <a:cs typeface="Verdana" panose="020B0604030504040204" pitchFamily="34" charset="0"/>
              </a:rPr>
              <a:t>)</a:t>
            </a:r>
          </a:p>
          <a:p>
            <a:pPr lvl="1">
              <a:buClr>
                <a:schemeClr val="accent2"/>
              </a:buClr>
            </a:pPr>
            <a:r>
              <a:rPr lang="en-US" sz="2000" dirty="0">
                <a:latin typeface="Verdana" panose="020B0604030504040204" pitchFamily="34" charset="0"/>
                <a:ea typeface="Verdana" panose="020B0604030504040204" pitchFamily="34" charset="0"/>
                <a:cs typeface="Verdana" panose="020B0604030504040204" pitchFamily="34" charset="0"/>
              </a:rPr>
              <a:t>Playa Vista and Venice </a:t>
            </a:r>
            <a:r>
              <a:rPr lang="en-US" sz="2000" dirty="0" smtClean="0">
                <a:latin typeface="Verdana" panose="020B0604030504040204" pitchFamily="34" charset="0"/>
                <a:ea typeface="Verdana" panose="020B0604030504040204" pitchFamily="34" charset="0"/>
                <a:cs typeface="Verdana" panose="020B0604030504040204" pitchFamily="34" charset="0"/>
              </a:rPr>
              <a:t>are exceptions </a:t>
            </a:r>
            <a:r>
              <a:rPr lang="en-US" sz="2000" dirty="0">
                <a:latin typeface="Verdana" panose="020B0604030504040204" pitchFamily="34" charset="0"/>
                <a:ea typeface="Verdana" panose="020B0604030504040204" pitchFamily="34" charset="0"/>
                <a:cs typeface="Verdana" panose="020B0604030504040204" pitchFamily="34" charset="0"/>
              </a:rPr>
              <a:t>(dense coastal</a:t>
            </a:r>
            <a:r>
              <a:rPr lang="en-US" sz="2000" dirty="0" smtClean="0">
                <a:latin typeface="Verdana" panose="020B0604030504040204" pitchFamily="34" charset="0"/>
                <a:ea typeface="Verdana" panose="020B0604030504040204" pitchFamily="34" charset="0"/>
                <a:cs typeface="Verdana" panose="020B0604030504040204" pitchFamily="34" charset="0"/>
              </a:rPr>
              <a:t>)</a:t>
            </a:r>
          </a:p>
          <a:p>
            <a:pPr>
              <a:buClr>
                <a:schemeClr val="accent2"/>
              </a:buClr>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a:buClr>
                <a:schemeClr val="accent2"/>
              </a:buClr>
            </a:pPr>
            <a:r>
              <a:rPr lang="en-US" sz="2400" dirty="0" smtClean="0">
                <a:latin typeface="Verdana" panose="020B0604030504040204" pitchFamily="34" charset="0"/>
                <a:ea typeface="Verdana" panose="020B0604030504040204" pitchFamily="34" charset="0"/>
                <a:cs typeface="Verdana" panose="020B0604030504040204" pitchFamily="34" charset="0"/>
              </a:rPr>
              <a:t>Income </a:t>
            </a:r>
            <a:r>
              <a:rPr lang="en-US" sz="2400" dirty="0">
                <a:latin typeface="Verdana" panose="020B0604030504040204" pitchFamily="34" charset="0"/>
                <a:ea typeface="Verdana" panose="020B0604030504040204" pitchFamily="34" charset="0"/>
                <a:cs typeface="Verdana" panose="020B0604030504040204" pitchFamily="34" charset="0"/>
              </a:rPr>
              <a:t>and household characteristics are tightly connected</a:t>
            </a:r>
            <a:endParaRPr lang="en-US" sz="1000" dirty="0">
              <a:latin typeface="Verdana" panose="020B0604030504040204" pitchFamily="34" charset="0"/>
              <a:ea typeface="Verdana" panose="020B0604030504040204" pitchFamily="34" charset="0"/>
              <a:cs typeface="Verdana" panose="020B0604030504040204" pitchFamily="34" charset="0"/>
            </a:endParaRPr>
          </a:p>
          <a:p>
            <a:pPr lvl="1">
              <a:buClr>
                <a:schemeClr val="accent2"/>
              </a:buClr>
            </a:pPr>
            <a:r>
              <a:rPr lang="en-US" sz="2000" dirty="0">
                <a:latin typeface="Verdana" panose="020B0604030504040204" pitchFamily="34" charset="0"/>
                <a:ea typeface="Verdana" panose="020B0604030504040204" pitchFamily="34" charset="0"/>
                <a:cs typeface="Verdana" panose="020B0604030504040204" pitchFamily="34" charset="0"/>
              </a:rPr>
              <a:t>Lot size, gardens, parcel and building characteristics</a:t>
            </a:r>
          </a:p>
          <a:p>
            <a:pPr marL="0" indent="0">
              <a:buClr>
                <a:schemeClr val="accent2"/>
              </a:buClr>
              <a:buNone/>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a:buClr>
                <a:schemeClr val="accent2"/>
              </a:buClr>
            </a:pPr>
            <a:r>
              <a:rPr lang="en-US" sz="2400" dirty="0" smtClean="0">
                <a:latin typeface="Verdana" panose="020B0604030504040204" pitchFamily="34" charset="0"/>
                <a:ea typeface="Verdana" panose="020B0604030504040204" pitchFamily="34" charset="0"/>
                <a:cs typeface="Verdana" panose="020B0604030504040204" pitchFamily="34" charset="0"/>
              </a:rPr>
              <a:t>$1,000 increase in median household income increases SFR water use by about 2%</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3"/>
          <a:stretch>
            <a:fillRect/>
          </a:stretch>
        </p:blipFill>
        <p:spPr>
          <a:xfrm>
            <a:off x="457200" y="6382725"/>
            <a:ext cx="8229600" cy="299560"/>
          </a:xfrm>
          <a:prstGeom prst="rect">
            <a:avLst/>
          </a:prstGeom>
        </p:spPr>
      </p:pic>
      <p:sp>
        <p:nvSpPr>
          <p:cNvPr id="9" name="TextBox 8"/>
          <p:cNvSpPr txBox="1"/>
          <p:nvPr/>
        </p:nvSpPr>
        <p:spPr>
          <a:xfrm>
            <a:off x="1" y="681335"/>
            <a:ext cx="9144000" cy="461665"/>
          </a:xfrm>
          <a:prstGeom prst="rect">
            <a:avLst/>
          </a:prstGeom>
          <a:noFill/>
        </p:spPr>
        <p:txBody>
          <a:bodyPr wrap="square" rtlCol="0">
            <a:spAutoFit/>
          </a:bodyPr>
          <a:lstStyle/>
          <a:p>
            <a:pPr algn="ctr"/>
            <a:r>
              <a:rPr lang="en-US" sz="2400" b="1" dirty="0" smtClean="0">
                <a:solidFill>
                  <a:srgbClr val="2982BF"/>
                </a:solidFill>
                <a:latin typeface="Verdana" panose="020B0604030504040204" pitchFamily="34" charset="0"/>
                <a:ea typeface="Verdana" panose="020B0604030504040204" pitchFamily="34" charset="0"/>
                <a:cs typeface="Verdana" panose="020B0604030504040204" pitchFamily="34" charset="0"/>
              </a:rPr>
              <a:t>INCOME AS PRIMARY DRIVER</a:t>
            </a:r>
            <a:endParaRPr lang="en-US" sz="2400" b="1" dirty="0">
              <a:solidFill>
                <a:srgbClr val="2982BF"/>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36" y="228600"/>
            <a:ext cx="8229601" cy="244995"/>
          </a:xfrm>
          <a:prstGeom prst="rect">
            <a:avLst/>
          </a:prstGeom>
        </p:spPr>
      </p:pic>
    </p:spTree>
    <p:extLst>
      <p:ext uri="{BB962C8B-B14F-4D97-AF65-F5344CB8AC3E}">
        <p14:creationId xmlns:p14="http://schemas.microsoft.com/office/powerpoint/2010/main" val="1007451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spd="med"/>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21"/>
          <p:cNvSpPr>
            <a:spLocks noGrp="1"/>
          </p:cNvSpPr>
          <p:nvPr>
            <p:ph type="sldNum" sz="quarter" idx="12"/>
          </p:nvPr>
        </p:nvSpPr>
        <p:spPr>
          <a:xfrm>
            <a:off x="6455610" y="6339949"/>
            <a:ext cx="2457450" cy="365125"/>
          </a:xfrm>
        </p:spPr>
        <p:txBody>
          <a:bodyPr/>
          <a:lstStyle/>
          <a:p>
            <a:fld id="{85D0E347-7CE2-DC48-8F9C-FE41F83CBBD9}" type="slidenum">
              <a:rPr lang="en-US" smtClean="0"/>
              <a:pPr/>
              <a:t>9</a:t>
            </a:fld>
            <a:endParaRPr lang="en-US" dirty="0"/>
          </a:p>
        </p:txBody>
      </p:sp>
      <p:sp>
        <p:nvSpPr>
          <p:cNvPr id="37" name="Content Placeholder 2"/>
          <p:cNvSpPr txBox="1">
            <a:spLocks/>
          </p:cNvSpPr>
          <p:nvPr/>
        </p:nvSpPr>
        <p:spPr>
          <a:xfrm>
            <a:off x="533400" y="1524000"/>
            <a:ext cx="3048000" cy="4351338"/>
          </a:xfrm>
          <a:prstGeom prst="rect">
            <a:avLst/>
          </a:prstGeom>
        </p:spPr>
        <p:txBody>
          <a:bodyPr>
            <a:normAutofit fontScale="92500" lnSpcReduction="10000"/>
          </a:bodyPr>
          <a:lstStyle>
            <a:lvl1pPr marL="171450" indent="-171450" algn="l" defTabSz="685800" rtl="0" eaLnBrk="1" latinLnBrk="0" hangingPunct="1">
              <a:lnSpc>
                <a:spcPct val="90000"/>
              </a:lnSpc>
              <a:spcBef>
                <a:spcPct val="3000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ct val="3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buClr>
                <a:schemeClr val="accent2"/>
              </a:buClr>
            </a:pPr>
            <a:r>
              <a:rPr lang="en-US" sz="2400" dirty="0" smtClean="0">
                <a:latin typeface="Verdana" panose="020B0604030504040204" pitchFamily="34" charset="0"/>
                <a:ea typeface="Verdana" panose="020B0604030504040204" pitchFamily="34" charset="0"/>
                <a:cs typeface="Verdana" panose="020B0604030504040204" pitchFamily="34" charset="0"/>
              </a:rPr>
              <a:t>The </a:t>
            </a:r>
            <a:r>
              <a:rPr lang="en-US" sz="2400" b="1" dirty="0" smtClean="0">
                <a:latin typeface="Verdana" panose="020B0604030504040204" pitchFamily="34" charset="0"/>
                <a:ea typeface="Verdana" panose="020B0604030504040204" pitchFamily="34" charset="0"/>
                <a:cs typeface="Verdana" panose="020B0604030504040204" pitchFamily="34" charset="0"/>
              </a:rPr>
              <a:t>rate </a:t>
            </a:r>
            <a:r>
              <a:rPr lang="en-US" sz="2400" dirty="0" smtClean="0">
                <a:latin typeface="Verdana" panose="020B0604030504040204" pitchFamily="34" charset="0"/>
                <a:ea typeface="Verdana" panose="020B0604030504040204" pitchFamily="34" charset="0"/>
                <a:cs typeface="Verdana" panose="020B0604030504040204" pitchFamily="34" charset="0"/>
              </a:rPr>
              <a:t>and </a:t>
            </a:r>
            <a:r>
              <a:rPr lang="en-US" sz="2400" b="1" dirty="0" smtClean="0">
                <a:latin typeface="Verdana" panose="020B0604030504040204" pitchFamily="34" charset="0"/>
                <a:ea typeface="Verdana" panose="020B0604030504040204" pitchFamily="34" charset="0"/>
                <a:cs typeface="Verdana" panose="020B0604030504040204" pitchFamily="34" charset="0"/>
              </a:rPr>
              <a:t>household allocation of water </a:t>
            </a:r>
            <a:r>
              <a:rPr lang="en-US" sz="2400" dirty="0" smtClean="0">
                <a:latin typeface="Verdana" panose="020B0604030504040204" pitchFamily="34" charset="0"/>
                <a:ea typeface="Verdana" panose="020B0604030504040204" pitchFamily="34" charset="0"/>
                <a:cs typeface="Verdana" panose="020B0604030504040204" pitchFamily="34" charset="0"/>
              </a:rPr>
              <a:t>also influence SFR water consumption</a:t>
            </a:r>
          </a:p>
          <a:p>
            <a:pPr>
              <a:lnSpc>
                <a:spcPct val="100000"/>
              </a:lnSpc>
              <a:buClr>
                <a:schemeClr val="accent2"/>
              </a:buClr>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a:lnSpc>
                <a:spcPct val="100000"/>
              </a:lnSpc>
              <a:buClr>
                <a:schemeClr val="accent2"/>
              </a:buClr>
            </a:pPr>
            <a:r>
              <a:rPr lang="en-US" sz="2400" dirty="0" smtClean="0">
                <a:latin typeface="Verdana" panose="020B0604030504040204" pitchFamily="34" charset="0"/>
                <a:ea typeface="Verdana" panose="020B0604030504040204" pitchFamily="34" charset="0"/>
                <a:cs typeface="Verdana" panose="020B0604030504040204" pitchFamily="34" charset="0"/>
              </a:rPr>
              <a:t>LADWP two-tiered rate system</a:t>
            </a:r>
            <a:endParaRPr lang="en-US" sz="1000" dirty="0" smtClean="0">
              <a:latin typeface="Verdana" panose="020B0604030504040204" pitchFamily="34" charset="0"/>
              <a:ea typeface="Verdana" panose="020B0604030504040204" pitchFamily="34" charset="0"/>
              <a:cs typeface="Verdana" panose="020B0604030504040204" pitchFamily="34" charset="0"/>
            </a:endParaRPr>
          </a:p>
          <a:p>
            <a:pPr lvl="1">
              <a:buClr>
                <a:schemeClr val="accent2"/>
              </a:buClr>
            </a:pPr>
            <a:r>
              <a:rPr lang="en-US" sz="2000" dirty="0" smtClean="0">
                <a:latin typeface="Verdana" panose="020B0604030504040204" pitchFamily="34" charset="0"/>
                <a:ea typeface="Verdana" panose="020B0604030504040204" pitchFamily="34" charset="0"/>
                <a:cs typeface="Verdana" panose="020B0604030504040204" pitchFamily="34" charset="0"/>
              </a:rPr>
              <a:t>Allotments set by zip code, lot size, season and temperature zone</a:t>
            </a:r>
          </a:p>
          <a:p>
            <a:pPr lvl="1">
              <a:buClr>
                <a:schemeClr val="accent3"/>
              </a:buClr>
            </a:pPr>
            <a:endParaRPr lang="en-US" sz="2400" dirty="0" smtClean="0">
              <a:latin typeface="Verdana" panose="020B0604030504040204" pitchFamily="34" charset="0"/>
              <a:ea typeface="Verdana" panose="020B0604030504040204" pitchFamily="34" charset="0"/>
              <a:cs typeface="Verdana" panose="020B0604030504040204" pitchFamily="34" charset="0"/>
            </a:endParaRPr>
          </a:p>
          <a:p>
            <a:pPr>
              <a:buClr>
                <a:schemeClr val="accent2"/>
              </a:buClr>
            </a:pPr>
            <a:endParaRPr lang="en-US" sz="24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3"/>
          <a:stretch>
            <a:fillRect/>
          </a:stretch>
        </p:blipFill>
        <p:spPr>
          <a:xfrm>
            <a:off x="457200" y="6382725"/>
            <a:ext cx="8229600" cy="299560"/>
          </a:xfrm>
          <a:prstGeom prst="rect">
            <a:avLst/>
          </a:prstGeom>
        </p:spPr>
      </p:pic>
      <p:sp>
        <p:nvSpPr>
          <p:cNvPr id="9" name="TextBox 8"/>
          <p:cNvSpPr txBox="1"/>
          <p:nvPr/>
        </p:nvSpPr>
        <p:spPr>
          <a:xfrm>
            <a:off x="0" y="681335"/>
            <a:ext cx="9144000" cy="430887"/>
          </a:xfrm>
          <a:prstGeom prst="rect">
            <a:avLst/>
          </a:prstGeom>
          <a:noFill/>
        </p:spPr>
        <p:txBody>
          <a:bodyPr wrap="square" rtlCol="0">
            <a:spAutoFit/>
          </a:bodyPr>
          <a:lstStyle/>
          <a:p>
            <a:pPr algn="ctr"/>
            <a:r>
              <a:rPr lang="en-US" sz="2200" b="1" dirty="0" smtClean="0">
                <a:solidFill>
                  <a:srgbClr val="2982BF"/>
                </a:solidFill>
                <a:latin typeface="Verdana" panose="020B0604030504040204" pitchFamily="34" charset="0"/>
                <a:ea typeface="Verdana" panose="020B0604030504040204" pitchFamily="34" charset="0"/>
                <a:cs typeface="Verdana" panose="020B0604030504040204" pitchFamily="34" charset="0"/>
              </a:rPr>
              <a:t>TIER WATER RATES AND HOUSEHOLD ALLOCATION</a:t>
            </a:r>
            <a:endParaRPr lang="en-US" sz="2200" b="1" dirty="0">
              <a:solidFill>
                <a:srgbClr val="2982BF"/>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36" y="228600"/>
            <a:ext cx="8229601" cy="244995"/>
          </a:xfrm>
          <a:prstGeom prst="rect">
            <a:avLst/>
          </a:prstGeom>
        </p:spPr>
      </p:pic>
      <p:pic>
        <p:nvPicPr>
          <p:cNvPr id="3" name="Picture 2" descr="6a00d8341c630a53ef014e886590bf970d.jpg"/>
          <p:cNvPicPr>
            <a:picLocks noChangeAspect="1"/>
          </p:cNvPicPr>
          <p:nvPr/>
        </p:nvPicPr>
        <p:blipFill rotWithShape="1">
          <a:blip r:embed="rId5">
            <a:extLst>
              <a:ext uri="{28A0092B-C50C-407E-A947-70E740481C1C}">
                <a14:useLocalDpi xmlns:a14="http://schemas.microsoft.com/office/drawing/2010/main" val="0"/>
              </a:ext>
            </a:extLst>
          </a:blip>
          <a:srcRect l="34750" t="10185" b="49815"/>
          <a:stretch/>
        </p:blipFill>
        <p:spPr>
          <a:xfrm>
            <a:off x="4038600" y="1752600"/>
            <a:ext cx="4572000" cy="3627069"/>
          </a:xfrm>
          <a:prstGeom prst="rect">
            <a:avLst/>
          </a:prstGeom>
        </p:spPr>
      </p:pic>
    </p:spTree>
    <p:extLst>
      <p:ext uri="{BB962C8B-B14F-4D97-AF65-F5344CB8AC3E}">
        <p14:creationId xmlns:p14="http://schemas.microsoft.com/office/powerpoint/2010/main" val="2145986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mp:transition xmlns:mp="http://schemas.microsoft.com/office/mac/powerpoint/2008/main" spd="med"/>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CSC Colors">
      <a:dk1>
        <a:sysClr val="windowText" lastClr="000000"/>
      </a:dk1>
      <a:lt1>
        <a:sysClr val="window" lastClr="FFFFFF"/>
      </a:lt1>
      <a:dk2>
        <a:srgbClr val="2B77C5"/>
      </a:dk2>
      <a:lt2>
        <a:srgbClr val="B3D1EF"/>
      </a:lt2>
      <a:accent1>
        <a:srgbClr val="2B77C5"/>
      </a:accent1>
      <a:accent2>
        <a:srgbClr val="3C853C"/>
      </a:accent2>
      <a:accent3>
        <a:srgbClr val="FFE521"/>
      </a:accent3>
      <a:accent4>
        <a:srgbClr val="2B77C5"/>
      </a:accent4>
      <a:accent5>
        <a:srgbClr val="3C853C"/>
      </a:accent5>
      <a:accent6>
        <a:srgbClr val="FFE521"/>
      </a:accent6>
      <a:hlink>
        <a:srgbClr val="2B77C5"/>
      </a:hlink>
      <a:folHlink>
        <a:srgbClr val="2B77C5"/>
      </a:folHlink>
    </a:clrScheme>
    <a:fontScheme name="CCSC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88A099B3AFB54D885BA7C54CA43035" ma:contentTypeVersion="3" ma:contentTypeDescription="Create a new document." ma:contentTypeScope="" ma:versionID="666d37cd8eae84888fbd416ba2e73418">
  <xsd:schema xmlns:xsd="http://www.w3.org/2001/XMLSchema" xmlns:xs="http://www.w3.org/2001/XMLSchema" xmlns:p="http://schemas.microsoft.com/office/2006/metadata/properties" xmlns:ns2="2d8c4b88-99e6-4e86-8d7d-c742e2d9b8d2" targetNamespace="http://schemas.microsoft.com/office/2006/metadata/properties" ma:root="true" ma:fieldsID="49d5abeb8e36dfe226415733ac78a5cd" ns2:_="">
    <xsd:import namespace="2d8c4b88-99e6-4e86-8d7d-c742e2d9b8d2"/>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8c4b88-99e6-4e86-8d7d-c742e2d9b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24A11F-36D9-4FB8-92F6-C6D46A7646FD}"/>
</file>

<file path=customXml/itemProps2.xml><?xml version="1.0" encoding="utf-8"?>
<ds:datastoreItem xmlns:ds="http://schemas.openxmlformats.org/officeDocument/2006/customXml" ds:itemID="{7431B7D3-339E-479C-84C0-6D1895CCCA2D}"/>
</file>

<file path=customXml/itemProps3.xml><?xml version="1.0" encoding="utf-8"?>
<ds:datastoreItem xmlns:ds="http://schemas.openxmlformats.org/officeDocument/2006/customXml" ds:itemID="{FC9A2C49-241B-454E-ADB7-A6E5A333E31B}"/>
</file>

<file path=docProps/app.xml><?xml version="1.0" encoding="utf-8"?>
<Properties xmlns="http://schemas.openxmlformats.org/officeDocument/2006/extended-properties" xmlns:vt="http://schemas.openxmlformats.org/officeDocument/2006/docPropsVTypes">
  <Template/>
  <TotalTime>3457</TotalTime>
  <Words>2080</Words>
  <Application>Microsoft Macintosh PowerPoint</Application>
  <PresentationFormat>On-screen Show (4:3)</PresentationFormat>
  <Paragraphs>300</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Kristen Holdsworth</cp:lastModifiedBy>
  <cp:revision>315</cp:revision>
  <dcterms:created xsi:type="dcterms:W3CDTF">2013-03-12T19:32:25Z</dcterms:created>
  <dcterms:modified xsi:type="dcterms:W3CDTF">2014-07-23T17:25:39Z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0x010100AF88A099B3AFB54D885BA7C54CA43035</vt:lpwstr>
  </property>
</Properties>
</file>